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77" r:id="rId4"/>
    <p:sldId id="273" r:id="rId5"/>
    <p:sldId id="279" r:id="rId6"/>
    <p:sldId id="270" r:id="rId7"/>
    <p:sldId id="267" r:id="rId8"/>
    <p:sldId id="271" r:id="rId9"/>
    <p:sldId id="268" r:id="rId10"/>
    <p:sldId id="278" r:id="rId11"/>
    <p:sldId id="281" r:id="rId12"/>
    <p:sldId id="264" r:id="rId13"/>
    <p:sldId id="265" r:id="rId14"/>
    <p:sldId id="266" r:id="rId15"/>
    <p:sldId id="274" r:id="rId16"/>
    <p:sldId id="282" r:id="rId17"/>
    <p:sldId id="262" r:id="rId18"/>
    <p:sldId id="280" r:id="rId19"/>
    <p:sldId id="269" r:id="rId20"/>
  </p:sldIdLst>
  <p:sldSz cx="12192000" cy="6858000"/>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986B81-AB7A-49BB-B392-C4059D12C483}">
          <p14:sldIdLst>
            <p14:sldId id="256"/>
            <p14:sldId id="258"/>
            <p14:sldId id="277"/>
            <p14:sldId id="273"/>
            <p14:sldId id="279"/>
            <p14:sldId id="270"/>
            <p14:sldId id="267"/>
            <p14:sldId id="271"/>
            <p14:sldId id="268"/>
            <p14:sldId id="278"/>
            <p14:sldId id="281"/>
            <p14:sldId id="264"/>
            <p14:sldId id="265"/>
            <p14:sldId id="266"/>
            <p14:sldId id="274"/>
            <p14:sldId id="282"/>
            <p14:sldId id="262"/>
            <p14:sldId id="280"/>
            <p14:sldId id="26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93817" autoAdjust="0"/>
  </p:normalViewPr>
  <p:slideViewPr>
    <p:cSldViewPr snapToGrid="0">
      <p:cViewPr varScale="1">
        <p:scale>
          <a:sx n="75" d="100"/>
          <a:sy n="75" d="100"/>
        </p:scale>
        <p:origin x="-456" y="-1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 Id="rId1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9D707-8746-46DE-B17C-63246FA223D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EC5A02-2A80-4800-8E73-CD02E5454CC2}">
      <dgm:prSet custT="1"/>
      <dgm:spPr/>
      <dgm:t>
        <a:bodyPr/>
        <a:lstStyle/>
        <a:p>
          <a:r>
            <a:rPr lang="en-US" sz="2000" b="1" dirty="0"/>
            <a:t>Vice President </a:t>
          </a:r>
          <a:r>
            <a:rPr lang="en-US" sz="2000" dirty="0"/>
            <a:t>– Judy Makin</a:t>
          </a:r>
        </a:p>
      </dgm:t>
    </dgm:pt>
    <dgm:pt modelId="{48CA6B8E-3E79-4241-B602-D64C51D75193}" type="parTrans" cxnId="{84BB2733-280B-41F6-8445-89B137AFC53C}">
      <dgm:prSet/>
      <dgm:spPr/>
      <dgm:t>
        <a:bodyPr/>
        <a:lstStyle/>
        <a:p>
          <a:endParaRPr lang="en-US" sz="2000"/>
        </a:p>
      </dgm:t>
    </dgm:pt>
    <dgm:pt modelId="{57B875EB-83BF-4C49-8869-8822E2B8EA04}" type="sibTrans" cxnId="{84BB2733-280B-41F6-8445-89B137AFC53C}">
      <dgm:prSet/>
      <dgm:spPr/>
      <dgm:t>
        <a:bodyPr/>
        <a:lstStyle/>
        <a:p>
          <a:endParaRPr lang="en-US" sz="2000"/>
        </a:p>
      </dgm:t>
    </dgm:pt>
    <dgm:pt modelId="{E1536177-E2BB-40C2-A6EE-C8E7ACDE36B8}">
      <dgm:prSet custT="1"/>
      <dgm:spPr/>
      <dgm:t>
        <a:bodyPr/>
        <a:lstStyle/>
        <a:p>
          <a:r>
            <a:rPr lang="en-US" sz="2000" b="1" dirty="0"/>
            <a:t>Technology</a:t>
          </a:r>
          <a:r>
            <a:rPr lang="en-US" sz="2000" dirty="0"/>
            <a:t> – Steve Fahie</a:t>
          </a:r>
        </a:p>
      </dgm:t>
    </dgm:pt>
    <dgm:pt modelId="{B570EA8D-3AB3-4C59-A22F-9C7265D9DD54}" type="parTrans" cxnId="{C97D839B-B3DD-408E-A44F-3248C8267B62}">
      <dgm:prSet/>
      <dgm:spPr/>
      <dgm:t>
        <a:bodyPr/>
        <a:lstStyle/>
        <a:p>
          <a:endParaRPr lang="en-US" sz="2000"/>
        </a:p>
      </dgm:t>
    </dgm:pt>
    <dgm:pt modelId="{1F617B47-AEE7-4ED9-BB63-DF95145ACD37}" type="sibTrans" cxnId="{C97D839B-B3DD-408E-A44F-3248C8267B62}">
      <dgm:prSet/>
      <dgm:spPr/>
      <dgm:t>
        <a:bodyPr/>
        <a:lstStyle/>
        <a:p>
          <a:endParaRPr lang="en-US" sz="2000"/>
        </a:p>
      </dgm:t>
    </dgm:pt>
    <dgm:pt modelId="{517CA7E3-FE2A-412A-8802-9E6085E87841}">
      <dgm:prSet custT="1"/>
      <dgm:spPr/>
      <dgm:t>
        <a:bodyPr/>
        <a:lstStyle/>
        <a:p>
          <a:r>
            <a:rPr lang="en-US" sz="2000" b="1" dirty="0"/>
            <a:t>Communication</a:t>
          </a:r>
          <a:r>
            <a:rPr lang="en-US" sz="2000" dirty="0"/>
            <a:t> – Amy Baldry</a:t>
          </a:r>
        </a:p>
      </dgm:t>
    </dgm:pt>
    <dgm:pt modelId="{6C849A74-DDAD-4A4B-8A0E-ADC5DCA76CE8}" type="parTrans" cxnId="{B4341BCC-21C5-4D75-B729-6F1E968FAC89}">
      <dgm:prSet/>
      <dgm:spPr/>
      <dgm:t>
        <a:bodyPr/>
        <a:lstStyle/>
        <a:p>
          <a:endParaRPr lang="en-US" sz="2000"/>
        </a:p>
      </dgm:t>
    </dgm:pt>
    <dgm:pt modelId="{9E998244-EBED-4465-AF73-1226DCB11764}" type="sibTrans" cxnId="{B4341BCC-21C5-4D75-B729-6F1E968FAC89}">
      <dgm:prSet/>
      <dgm:spPr/>
      <dgm:t>
        <a:bodyPr/>
        <a:lstStyle/>
        <a:p>
          <a:endParaRPr lang="en-US" sz="2000"/>
        </a:p>
      </dgm:t>
    </dgm:pt>
    <dgm:pt modelId="{0A05AF94-D29D-48EE-AE4F-68E5BFA8B963}">
      <dgm:prSet custT="1"/>
      <dgm:spPr/>
      <dgm:t>
        <a:bodyPr/>
        <a:lstStyle/>
        <a:p>
          <a:r>
            <a:rPr lang="en-US" sz="2000" b="1" dirty="0"/>
            <a:t>Bar</a:t>
          </a:r>
          <a:r>
            <a:rPr lang="en-US" sz="2000" dirty="0"/>
            <a:t> – Brian and Karen Nemes</a:t>
          </a:r>
        </a:p>
      </dgm:t>
    </dgm:pt>
    <dgm:pt modelId="{CE6D39B1-5060-4CCC-8FCC-83E24FC5B486}" type="parTrans" cxnId="{91DCF30C-EA35-4A2A-813B-81863D695E00}">
      <dgm:prSet/>
      <dgm:spPr/>
      <dgm:t>
        <a:bodyPr/>
        <a:lstStyle/>
        <a:p>
          <a:endParaRPr lang="en-US" sz="2000"/>
        </a:p>
      </dgm:t>
    </dgm:pt>
    <dgm:pt modelId="{3E7C7880-67A1-41EB-8408-D18A5596E24C}" type="sibTrans" cxnId="{91DCF30C-EA35-4A2A-813B-81863D695E00}">
      <dgm:prSet/>
      <dgm:spPr/>
      <dgm:t>
        <a:bodyPr/>
        <a:lstStyle/>
        <a:p>
          <a:endParaRPr lang="en-US" sz="2000"/>
        </a:p>
      </dgm:t>
    </dgm:pt>
    <dgm:pt modelId="{E0C93B2F-C417-4BD4-98FB-8E634D701F65}">
      <dgm:prSet custT="1"/>
      <dgm:spPr/>
      <dgm:t>
        <a:bodyPr/>
        <a:lstStyle/>
        <a:p>
          <a:r>
            <a:rPr lang="en-US" sz="2000" b="1" dirty="0"/>
            <a:t>Sports</a:t>
          </a:r>
          <a:r>
            <a:rPr lang="en-US" sz="2000" dirty="0"/>
            <a:t> – Dan Kovacs (new)</a:t>
          </a:r>
        </a:p>
      </dgm:t>
    </dgm:pt>
    <dgm:pt modelId="{6C31ACAB-2B97-4D71-A554-24935A7792CA}" type="parTrans" cxnId="{92B3C233-BB4E-41FA-A1B9-902BB6F91BCC}">
      <dgm:prSet/>
      <dgm:spPr/>
      <dgm:t>
        <a:bodyPr/>
        <a:lstStyle/>
        <a:p>
          <a:endParaRPr lang="en-US" sz="2000"/>
        </a:p>
      </dgm:t>
    </dgm:pt>
    <dgm:pt modelId="{E5C3715A-9385-4522-B5E5-7E777B7792EE}" type="sibTrans" cxnId="{92B3C233-BB4E-41FA-A1B9-902BB6F91BCC}">
      <dgm:prSet/>
      <dgm:spPr/>
      <dgm:t>
        <a:bodyPr/>
        <a:lstStyle/>
        <a:p>
          <a:endParaRPr lang="en-US" sz="2000"/>
        </a:p>
      </dgm:t>
    </dgm:pt>
    <dgm:pt modelId="{D4A98BAC-C21D-4887-841D-A08A946AA13F}">
      <dgm:prSet custT="1"/>
      <dgm:spPr/>
      <dgm:t>
        <a:bodyPr/>
        <a:lstStyle/>
        <a:p>
          <a:r>
            <a:rPr lang="en-US" sz="2000" b="1" dirty="0"/>
            <a:t>Community Liaison </a:t>
          </a:r>
          <a:r>
            <a:rPr lang="en-US" sz="2000" dirty="0"/>
            <a:t>– Al Joyner</a:t>
          </a:r>
        </a:p>
      </dgm:t>
    </dgm:pt>
    <dgm:pt modelId="{2053DB79-0FAB-4318-990C-C5AB42F72696}" type="parTrans" cxnId="{CD0F7BC5-069D-4C28-A15A-1A0FBEDACD34}">
      <dgm:prSet/>
      <dgm:spPr/>
      <dgm:t>
        <a:bodyPr/>
        <a:lstStyle/>
        <a:p>
          <a:endParaRPr lang="en-US" sz="2000"/>
        </a:p>
      </dgm:t>
    </dgm:pt>
    <dgm:pt modelId="{DAA0375B-F609-4F7A-86DB-CAB96C20A087}" type="sibTrans" cxnId="{CD0F7BC5-069D-4C28-A15A-1A0FBEDACD34}">
      <dgm:prSet/>
      <dgm:spPr/>
      <dgm:t>
        <a:bodyPr/>
        <a:lstStyle/>
        <a:p>
          <a:endParaRPr lang="en-US" sz="2000"/>
        </a:p>
      </dgm:t>
    </dgm:pt>
    <dgm:pt modelId="{F43682AB-2EA7-4FE8-9402-483C8DBF5C2B}">
      <dgm:prSet custT="1"/>
      <dgm:spPr/>
      <dgm:t>
        <a:bodyPr/>
        <a:lstStyle/>
        <a:p>
          <a:r>
            <a:rPr lang="en-US" sz="2000" b="1" dirty="0"/>
            <a:t>Secretary / Transit</a:t>
          </a:r>
          <a:r>
            <a:rPr lang="en-US" sz="2000" dirty="0"/>
            <a:t> – Will Rado</a:t>
          </a:r>
        </a:p>
      </dgm:t>
    </dgm:pt>
    <dgm:pt modelId="{89E5A572-B15C-4F19-8086-BA732F5DA43C}" type="parTrans" cxnId="{9905A1A5-0360-4BCB-8965-F6A3E8E6AD40}">
      <dgm:prSet/>
      <dgm:spPr/>
      <dgm:t>
        <a:bodyPr/>
        <a:lstStyle/>
        <a:p>
          <a:endParaRPr lang="en-US" sz="2000"/>
        </a:p>
      </dgm:t>
    </dgm:pt>
    <dgm:pt modelId="{8FB5C681-79B8-46A4-87A5-D683C8BBB42B}" type="sibTrans" cxnId="{9905A1A5-0360-4BCB-8965-F6A3E8E6AD40}">
      <dgm:prSet/>
      <dgm:spPr/>
      <dgm:t>
        <a:bodyPr/>
        <a:lstStyle/>
        <a:p>
          <a:endParaRPr lang="en-US" sz="2000"/>
        </a:p>
      </dgm:t>
    </dgm:pt>
    <dgm:pt modelId="{7B9734C8-F811-4E48-82E6-712B7B7D58A1}">
      <dgm:prSet custT="1"/>
      <dgm:spPr/>
      <dgm:t>
        <a:bodyPr/>
        <a:lstStyle/>
        <a:p>
          <a:r>
            <a:rPr lang="en-US" sz="2000" b="1" dirty="0"/>
            <a:t>Directors at Large </a:t>
          </a:r>
          <a:r>
            <a:rPr lang="en-US" sz="2000" dirty="0"/>
            <a:t>– Sandy Powell,  Kathy Fischer, Nicolette Frosst (new)</a:t>
          </a:r>
        </a:p>
      </dgm:t>
    </dgm:pt>
    <dgm:pt modelId="{44E45461-F2D9-4AE9-A989-EC7FF45DC782}" type="parTrans" cxnId="{ECDC833E-0768-42B0-856C-521B62C8CDF0}">
      <dgm:prSet/>
      <dgm:spPr/>
      <dgm:t>
        <a:bodyPr/>
        <a:lstStyle/>
        <a:p>
          <a:endParaRPr lang="en-US" sz="2000"/>
        </a:p>
      </dgm:t>
    </dgm:pt>
    <dgm:pt modelId="{989290BE-09D4-487B-ABC9-5A2A18D2CA93}" type="sibTrans" cxnId="{ECDC833E-0768-42B0-856C-521B62C8CDF0}">
      <dgm:prSet/>
      <dgm:spPr/>
      <dgm:t>
        <a:bodyPr/>
        <a:lstStyle/>
        <a:p>
          <a:endParaRPr lang="en-US" sz="2000"/>
        </a:p>
      </dgm:t>
    </dgm:pt>
    <dgm:pt modelId="{43534305-859C-45AA-9F13-9DAC6D637BDA}" type="pres">
      <dgm:prSet presAssocID="{30E9D707-8746-46DE-B17C-63246FA223D1}" presName="root" presStyleCnt="0">
        <dgm:presLayoutVars>
          <dgm:dir/>
          <dgm:resizeHandles val="exact"/>
        </dgm:presLayoutVars>
      </dgm:prSet>
      <dgm:spPr/>
      <dgm:t>
        <a:bodyPr/>
        <a:lstStyle/>
        <a:p>
          <a:endParaRPr lang="en-CA"/>
        </a:p>
      </dgm:t>
    </dgm:pt>
    <dgm:pt modelId="{7BA862F4-8EED-4A1A-8BDE-A2879244DF9D}" type="pres">
      <dgm:prSet presAssocID="{30E9D707-8746-46DE-B17C-63246FA223D1}" presName="container" presStyleCnt="0">
        <dgm:presLayoutVars>
          <dgm:dir/>
          <dgm:resizeHandles val="exact"/>
        </dgm:presLayoutVars>
      </dgm:prSet>
      <dgm:spPr/>
    </dgm:pt>
    <dgm:pt modelId="{69ED57BA-60D1-4920-8C4F-71CEEBA3792C}" type="pres">
      <dgm:prSet presAssocID="{22EC5A02-2A80-4800-8E73-CD02E5454CC2}" presName="compNode" presStyleCnt="0"/>
      <dgm:spPr/>
    </dgm:pt>
    <dgm:pt modelId="{E264F0AA-DBB0-40FD-BA62-196751A0E54C}" type="pres">
      <dgm:prSet presAssocID="{22EC5A02-2A80-4800-8E73-CD02E5454CC2}" presName="iconBgRect" presStyleLbl="bgShp" presStyleIdx="0" presStyleCnt="8"/>
      <dgm:spPr/>
    </dgm:pt>
    <dgm:pt modelId="{DE09C2B4-CF8B-4AC5-9909-25A583E146CB}" type="pres">
      <dgm:prSet presAssocID="{22EC5A02-2A80-4800-8E73-CD02E5454CC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3E793783-3C18-44BB-8977-AE6A98C3C6F0}" type="pres">
      <dgm:prSet presAssocID="{22EC5A02-2A80-4800-8E73-CD02E5454CC2}" presName="spaceRect" presStyleCnt="0"/>
      <dgm:spPr/>
    </dgm:pt>
    <dgm:pt modelId="{86DFAF04-BDF1-48B6-8E7E-F168B3A6B998}" type="pres">
      <dgm:prSet presAssocID="{22EC5A02-2A80-4800-8E73-CD02E5454CC2}" presName="textRect" presStyleLbl="revTx" presStyleIdx="0" presStyleCnt="8">
        <dgm:presLayoutVars>
          <dgm:chMax val="1"/>
          <dgm:chPref val="1"/>
        </dgm:presLayoutVars>
      </dgm:prSet>
      <dgm:spPr/>
      <dgm:t>
        <a:bodyPr/>
        <a:lstStyle/>
        <a:p>
          <a:endParaRPr lang="en-CA"/>
        </a:p>
      </dgm:t>
    </dgm:pt>
    <dgm:pt modelId="{1220108F-3225-4BF4-A622-02B37004424E}" type="pres">
      <dgm:prSet presAssocID="{57B875EB-83BF-4C49-8869-8822E2B8EA04}" presName="sibTrans" presStyleLbl="sibTrans2D1" presStyleIdx="0" presStyleCnt="0"/>
      <dgm:spPr/>
      <dgm:t>
        <a:bodyPr/>
        <a:lstStyle/>
        <a:p>
          <a:endParaRPr lang="en-CA"/>
        </a:p>
      </dgm:t>
    </dgm:pt>
    <dgm:pt modelId="{95029105-C08E-423F-B0DE-609204EF106B}" type="pres">
      <dgm:prSet presAssocID="{E1536177-E2BB-40C2-A6EE-C8E7ACDE36B8}" presName="compNode" presStyleCnt="0"/>
      <dgm:spPr/>
    </dgm:pt>
    <dgm:pt modelId="{13948130-1F8F-46A8-BC80-B953BB967895}" type="pres">
      <dgm:prSet presAssocID="{E1536177-E2BB-40C2-A6EE-C8E7ACDE36B8}" presName="iconBgRect" presStyleLbl="bgShp" presStyleIdx="1" presStyleCnt="8"/>
      <dgm:spPr/>
    </dgm:pt>
    <dgm:pt modelId="{A37D901C-576F-4AB6-8D28-2D0B7CC96F69}" type="pres">
      <dgm:prSet presAssocID="{E1536177-E2BB-40C2-A6EE-C8E7ACDE36B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A01C3025-008B-4966-AB8D-188983F511E1}" type="pres">
      <dgm:prSet presAssocID="{E1536177-E2BB-40C2-A6EE-C8E7ACDE36B8}" presName="spaceRect" presStyleCnt="0"/>
      <dgm:spPr/>
    </dgm:pt>
    <dgm:pt modelId="{DD44DBA9-E18E-4A7A-9723-4DD83168EC62}" type="pres">
      <dgm:prSet presAssocID="{E1536177-E2BB-40C2-A6EE-C8E7ACDE36B8}" presName="textRect" presStyleLbl="revTx" presStyleIdx="1" presStyleCnt="8">
        <dgm:presLayoutVars>
          <dgm:chMax val="1"/>
          <dgm:chPref val="1"/>
        </dgm:presLayoutVars>
      </dgm:prSet>
      <dgm:spPr/>
      <dgm:t>
        <a:bodyPr/>
        <a:lstStyle/>
        <a:p>
          <a:endParaRPr lang="en-CA"/>
        </a:p>
      </dgm:t>
    </dgm:pt>
    <dgm:pt modelId="{896509AD-21F5-48F0-9F53-38B969D60B09}" type="pres">
      <dgm:prSet presAssocID="{1F617B47-AEE7-4ED9-BB63-DF95145ACD37}" presName="sibTrans" presStyleLbl="sibTrans2D1" presStyleIdx="0" presStyleCnt="0"/>
      <dgm:spPr/>
      <dgm:t>
        <a:bodyPr/>
        <a:lstStyle/>
        <a:p>
          <a:endParaRPr lang="en-CA"/>
        </a:p>
      </dgm:t>
    </dgm:pt>
    <dgm:pt modelId="{48BE3366-E3CB-4B78-8684-0FBCF84B47E1}" type="pres">
      <dgm:prSet presAssocID="{517CA7E3-FE2A-412A-8802-9E6085E87841}" presName="compNode" presStyleCnt="0"/>
      <dgm:spPr/>
    </dgm:pt>
    <dgm:pt modelId="{BAFD62E5-DB48-43A2-9FF6-129482A70D74}" type="pres">
      <dgm:prSet presAssocID="{517CA7E3-FE2A-412A-8802-9E6085E87841}" presName="iconBgRect" presStyleLbl="bgShp" presStyleIdx="2" presStyleCnt="8"/>
      <dgm:spPr/>
    </dgm:pt>
    <dgm:pt modelId="{7F7CE83B-D80A-40FC-BADA-24BA4C820FCD}" type="pres">
      <dgm:prSet presAssocID="{517CA7E3-FE2A-412A-8802-9E6085E8784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D8D7BE93-5DB6-412F-82F0-9B9856339E4D}" type="pres">
      <dgm:prSet presAssocID="{517CA7E3-FE2A-412A-8802-9E6085E87841}" presName="spaceRect" presStyleCnt="0"/>
      <dgm:spPr/>
    </dgm:pt>
    <dgm:pt modelId="{6D1B9679-FEDC-4643-B1BE-78339106768E}" type="pres">
      <dgm:prSet presAssocID="{517CA7E3-FE2A-412A-8802-9E6085E87841}" presName="textRect" presStyleLbl="revTx" presStyleIdx="2" presStyleCnt="8" custScaleX="124186" custLinFactNeighborX="11277" custLinFactNeighborY="2798">
        <dgm:presLayoutVars>
          <dgm:chMax val="1"/>
          <dgm:chPref val="1"/>
        </dgm:presLayoutVars>
      </dgm:prSet>
      <dgm:spPr/>
      <dgm:t>
        <a:bodyPr/>
        <a:lstStyle/>
        <a:p>
          <a:endParaRPr lang="en-CA"/>
        </a:p>
      </dgm:t>
    </dgm:pt>
    <dgm:pt modelId="{355BADB7-BB6B-407F-BC00-02EC87993E60}" type="pres">
      <dgm:prSet presAssocID="{9E998244-EBED-4465-AF73-1226DCB11764}" presName="sibTrans" presStyleLbl="sibTrans2D1" presStyleIdx="0" presStyleCnt="0"/>
      <dgm:spPr/>
      <dgm:t>
        <a:bodyPr/>
        <a:lstStyle/>
        <a:p>
          <a:endParaRPr lang="en-CA"/>
        </a:p>
      </dgm:t>
    </dgm:pt>
    <dgm:pt modelId="{E9F73808-AE66-45A6-962F-914905BA1D22}" type="pres">
      <dgm:prSet presAssocID="{0A05AF94-D29D-48EE-AE4F-68E5BFA8B963}" presName="compNode" presStyleCnt="0"/>
      <dgm:spPr/>
    </dgm:pt>
    <dgm:pt modelId="{B296CEC9-BE41-4121-A89E-55782C8EA8C8}" type="pres">
      <dgm:prSet presAssocID="{0A05AF94-D29D-48EE-AE4F-68E5BFA8B963}" presName="iconBgRect" presStyleLbl="bgShp" presStyleIdx="3" presStyleCnt="8"/>
      <dgm:spPr/>
    </dgm:pt>
    <dgm:pt modelId="{3516999A-3565-43C2-B283-7198C67C2E95}" type="pres">
      <dgm:prSet presAssocID="{0A05AF94-D29D-48EE-AE4F-68E5BFA8B96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9C4CCBD-F83E-491C-99F5-AF8A811A476A}" type="pres">
      <dgm:prSet presAssocID="{0A05AF94-D29D-48EE-AE4F-68E5BFA8B963}" presName="spaceRect" presStyleCnt="0"/>
      <dgm:spPr/>
    </dgm:pt>
    <dgm:pt modelId="{F370BB8C-C0EC-4D56-8A47-B2B697637C45}" type="pres">
      <dgm:prSet presAssocID="{0A05AF94-D29D-48EE-AE4F-68E5BFA8B963}" presName="textRect" presStyleLbl="revTx" presStyleIdx="3" presStyleCnt="8">
        <dgm:presLayoutVars>
          <dgm:chMax val="1"/>
          <dgm:chPref val="1"/>
        </dgm:presLayoutVars>
      </dgm:prSet>
      <dgm:spPr/>
      <dgm:t>
        <a:bodyPr/>
        <a:lstStyle/>
        <a:p>
          <a:endParaRPr lang="en-CA"/>
        </a:p>
      </dgm:t>
    </dgm:pt>
    <dgm:pt modelId="{4BAC69A3-FB57-4C4F-948A-66871509448A}" type="pres">
      <dgm:prSet presAssocID="{3E7C7880-67A1-41EB-8408-D18A5596E24C}" presName="sibTrans" presStyleLbl="sibTrans2D1" presStyleIdx="0" presStyleCnt="0"/>
      <dgm:spPr/>
      <dgm:t>
        <a:bodyPr/>
        <a:lstStyle/>
        <a:p>
          <a:endParaRPr lang="en-CA"/>
        </a:p>
      </dgm:t>
    </dgm:pt>
    <dgm:pt modelId="{D107BB90-E161-43CA-98D0-C58D396A0A25}" type="pres">
      <dgm:prSet presAssocID="{E0C93B2F-C417-4BD4-98FB-8E634D701F65}" presName="compNode" presStyleCnt="0"/>
      <dgm:spPr/>
    </dgm:pt>
    <dgm:pt modelId="{938EECE8-9D2B-4604-BEC4-FE95201E7A4C}" type="pres">
      <dgm:prSet presAssocID="{E0C93B2F-C417-4BD4-98FB-8E634D701F65}" presName="iconBgRect" presStyleLbl="bgShp" presStyleIdx="4" presStyleCnt="8"/>
      <dgm:spPr/>
    </dgm:pt>
    <dgm:pt modelId="{28557852-A727-4BBB-8D12-8530C7350172}" type="pres">
      <dgm:prSet presAssocID="{E0C93B2F-C417-4BD4-98FB-8E634D701F6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ating"/>
        </a:ext>
      </dgm:extLst>
    </dgm:pt>
    <dgm:pt modelId="{0E1FE4CF-79C5-4D2D-88D0-2E2294E5C7CD}" type="pres">
      <dgm:prSet presAssocID="{E0C93B2F-C417-4BD4-98FB-8E634D701F65}" presName="spaceRect" presStyleCnt="0"/>
      <dgm:spPr/>
    </dgm:pt>
    <dgm:pt modelId="{AB33056F-31D0-434D-853E-D7FC4F153EAD}" type="pres">
      <dgm:prSet presAssocID="{E0C93B2F-C417-4BD4-98FB-8E634D701F65}" presName="textRect" presStyleLbl="revTx" presStyleIdx="4" presStyleCnt="8">
        <dgm:presLayoutVars>
          <dgm:chMax val="1"/>
          <dgm:chPref val="1"/>
        </dgm:presLayoutVars>
      </dgm:prSet>
      <dgm:spPr/>
      <dgm:t>
        <a:bodyPr/>
        <a:lstStyle/>
        <a:p>
          <a:endParaRPr lang="en-CA"/>
        </a:p>
      </dgm:t>
    </dgm:pt>
    <dgm:pt modelId="{919DDE09-AA60-4418-994C-CAF8FE5511FC}" type="pres">
      <dgm:prSet presAssocID="{E5C3715A-9385-4522-B5E5-7E777B7792EE}" presName="sibTrans" presStyleLbl="sibTrans2D1" presStyleIdx="0" presStyleCnt="0"/>
      <dgm:spPr/>
      <dgm:t>
        <a:bodyPr/>
        <a:lstStyle/>
        <a:p>
          <a:endParaRPr lang="en-CA"/>
        </a:p>
      </dgm:t>
    </dgm:pt>
    <dgm:pt modelId="{466DDF98-223A-4EB0-B6E3-00E6E6363B2D}" type="pres">
      <dgm:prSet presAssocID="{D4A98BAC-C21D-4887-841D-A08A946AA13F}" presName="compNode" presStyleCnt="0"/>
      <dgm:spPr/>
    </dgm:pt>
    <dgm:pt modelId="{A51F78F2-9035-4DDF-BEA3-49AE9CF16DB0}" type="pres">
      <dgm:prSet presAssocID="{D4A98BAC-C21D-4887-841D-A08A946AA13F}" presName="iconBgRect" presStyleLbl="bgShp" presStyleIdx="5" presStyleCnt="8"/>
      <dgm:spPr/>
    </dgm:pt>
    <dgm:pt modelId="{0C7E3994-E8B2-4AB6-92FD-475B7ACB86D3}" type="pres">
      <dgm:prSet presAssocID="{D4A98BAC-C21D-4887-841D-A08A946AA13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A2DCDB59-B5EF-40F0-A2C2-C6253BB8E78B}" type="pres">
      <dgm:prSet presAssocID="{D4A98BAC-C21D-4887-841D-A08A946AA13F}" presName="spaceRect" presStyleCnt="0"/>
      <dgm:spPr/>
    </dgm:pt>
    <dgm:pt modelId="{D38FDD1A-F47E-4797-B0AE-1F03071F3A6B}" type="pres">
      <dgm:prSet presAssocID="{D4A98BAC-C21D-4887-841D-A08A946AA13F}" presName="textRect" presStyleLbl="revTx" presStyleIdx="5" presStyleCnt="8" custScaleX="122035" custLinFactNeighborX="15431" custLinFactNeighborY="-2798">
        <dgm:presLayoutVars>
          <dgm:chMax val="1"/>
          <dgm:chPref val="1"/>
        </dgm:presLayoutVars>
      </dgm:prSet>
      <dgm:spPr/>
      <dgm:t>
        <a:bodyPr/>
        <a:lstStyle/>
        <a:p>
          <a:endParaRPr lang="en-CA"/>
        </a:p>
      </dgm:t>
    </dgm:pt>
    <dgm:pt modelId="{D36426D6-C0F7-4975-826A-F72EA7C4D383}" type="pres">
      <dgm:prSet presAssocID="{DAA0375B-F609-4F7A-86DB-CAB96C20A087}" presName="sibTrans" presStyleLbl="sibTrans2D1" presStyleIdx="0" presStyleCnt="0"/>
      <dgm:spPr/>
      <dgm:t>
        <a:bodyPr/>
        <a:lstStyle/>
        <a:p>
          <a:endParaRPr lang="en-CA"/>
        </a:p>
      </dgm:t>
    </dgm:pt>
    <dgm:pt modelId="{2EAB4DB3-59FF-48E6-9B6D-8FDFC2AB8612}" type="pres">
      <dgm:prSet presAssocID="{F43682AB-2EA7-4FE8-9402-483C8DBF5C2B}" presName="compNode" presStyleCnt="0"/>
      <dgm:spPr/>
    </dgm:pt>
    <dgm:pt modelId="{AB272CD1-1BD5-4A4D-8676-25920A3E7E03}" type="pres">
      <dgm:prSet presAssocID="{F43682AB-2EA7-4FE8-9402-483C8DBF5C2B}" presName="iconBgRect" presStyleLbl="bgShp" presStyleIdx="6" presStyleCnt="8"/>
      <dgm:spPr/>
    </dgm:pt>
    <dgm:pt modelId="{7BC709CB-4656-4512-AF41-A198CD747419}" type="pres">
      <dgm:prSet presAssocID="{F43682AB-2EA7-4FE8-9402-483C8DBF5C2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reetcar"/>
        </a:ext>
      </dgm:extLst>
    </dgm:pt>
    <dgm:pt modelId="{5C4AFB8F-5646-4ECC-96A5-302211FA37C5}" type="pres">
      <dgm:prSet presAssocID="{F43682AB-2EA7-4FE8-9402-483C8DBF5C2B}" presName="spaceRect" presStyleCnt="0"/>
      <dgm:spPr/>
    </dgm:pt>
    <dgm:pt modelId="{20497C38-6120-451C-81F9-447597442427}" type="pres">
      <dgm:prSet presAssocID="{F43682AB-2EA7-4FE8-9402-483C8DBF5C2B}" presName="textRect" presStyleLbl="revTx" presStyleIdx="6" presStyleCnt="8" custScaleX="147311" custLinFactNeighborX="21960" custLinFactNeighborY="1399">
        <dgm:presLayoutVars>
          <dgm:chMax val="1"/>
          <dgm:chPref val="1"/>
        </dgm:presLayoutVars>
      </dgm:prSet>
      <dgm:spPr/>
      <dgm:t>
        <a:bodyPr/>
        <a:lstStyle/>
        <a:p>
          <a:endParaRPr lang="en-CA"/>
        </a:p>
      </dgm:t>
    </dgm:pt>
    <dgm:pt modelId="{807AE9A8-BCBF-4C87-A0BE-A347A0A1ADEA}" type="pres">
      <dgm:prSet presAssocID="{8FB5C681-79B8-46A4-87A5-D683C8BBB42B}" presName="sibTrans" presStyleLbl="sibTrans2D1" presStyleIdx="0" presStyleCnt="0"/>
      <dgm:spPr/>
      <dgm:t>
        <a:bodyPr/>
        <a:lstStyle/>
        <a:p>
          <a:endParaRPr lang="en-CA"/>
        </a:p>
      </dgm:t>
    </dgm:pt>
    <dgm:pt modelId="{6CC615E0-AC6A-41C6-9023-277A3CA8895F}" type="pres">
      <dgm:prSet presAssocID="{7B9734C8-F811-4E48-82E6-712B7B7D58A1}" presName="compNode" presStyleCnt="0"/>
      <dgm:spPr/>
    </dgm:pt>
    <dgm:pt modelId="{A4A32D97-D0E7-4E92-8102-A56E2ADD017E}" type="pres">
      <dgm:prSet presAssocID="{7B9734C8-F811-4E48-82E6-712B7B7D58A1}" presName="iconBgRect" presStyleLbl="bgShp" presStyleIdx="7" presStyleCnt="8" custLinFactX="34304" custLinFactNeighborX="100000"/>
      <dgm:spPr/>
    </dgm:pt>
    <dgm:pt modelId="{314F8DD3-54F3-4A55-89F1-F74752FAA3F6}" type="pres">
      <dgm:prSet presAssocID="{7B9734C8-F811-4E48-82E6-712B7B7D58A1}" presName="iconRect" presStyleLbl="node1" presStyleIdx="7" presStyleCnt="8" custLinFactX="100000" custLinFactNeighborX="129143" custLinFactNeighborY="-9804"/>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Office Worker"/>
        </a:ext>
      </dgm:extLst>
    </dgm:pt>
    <dgm:pt modelId="{AF64C2B4-3EDC-4524-A779-3F6C05E2EC41}" type="pres">
      <dgm:prSet presAssocID="{7B9734C8-F811-4E48-82E6-712B7B7D58A1}" presName="spaceRect" presStyleCnt="0"/>
      <dgm:spPr/>
    </dgm:pt>
    <dgm:pt modelId="{AAA723B7-4D80-4CF1-A7AF-F082AF17EAFB}" type="pres">
      <dgm:prSet presAssocID="{7B9734C8-F811-4E48-82E6-712B7B7D58A1}" presName="textRect" presStyleLbl="revTx" presStyleIdx="7" presStyleCnt="8" custScaleX="216577" custLinFactX="12180" custLinFactNeighborX="100000" custLinFactNeighborY="-5596">
        <dgm:presLayoutVars>
          <dgm:chMax val="1"/>
          <dgm:chPref val="1"/>
        </dgm:presLayoutVars>
      </dgm:prSet>
      <dgm:spPr/>
      <dgm:t>
        <a:bodyPr/>
        <a:lstStyle/>
        <a:p>
          <a:endParaRPr lang="en-CA"/>
        </a:p>
      </dgm:t>
    </dgm:pt>
  </dgm:ptLst>
  <dgm:cxnLst>
    <dgm:cxn modelId="{91DCF30C-EA35-4A2A-813B-81863D695E00}" srcId="{30E9D707-8746-46DE-B17C-63246FA223D1}" destId="{0A05AF94-D29D-48EE-AE4F-68E5BFA8B963}" srcOrd="3" destOrd="0" parTransId="{CE6D39B1-5060-4CCC-8FCC-83E24FC5B486}" sibTransId="{3E7C7880-67A1-41EB-8408-D18A5596E24C}"/>
    <dgm:cxn modelId="{9905A1A5-0360-4BCB-8965-F6A3E8E6AD40}" srcId="{30E9D707-8746-46DE-B17C-63246FA223D1}" destId="{F43682AB-2EA7-4FE8-9402-483C8DBF5C2B}" srcOrd="6" destOrd="0" parTransId="{89E5A572-B15C-4F19-8086-BA732F5DA43C}" sibTransId="{8FB5C681-79B8-46A4-87A5-D683C8BBB42B}"/>
    <dgm:cxn modelId="{174F2A52-1545-4858-96B3-89D684C415BF}" type="presOf" srcId="{57B875EB-83BF-4C49-8869-8822E2B8EA04}" destId="{1220108F-3225-4BF4-A622-02B37004424E}" srcOrd="0" destOrd="0" presId="urn:microsoft.com/office/officeart/2018/2/layout/IconCircleList"/>
    <dgm:cxn modelId="{CA0272FD-F6C0-4D8F-809E-486A890F3AC3}" type="presOf" srcId="{7B9734C8-F811-4E48-82E6-712B7B7D58A1}" destId="{AAA723B7-4D80-4CF1-A7AF-F082AF17EAFB}" srcOrd="0" destOrd="0" presId="urn:microsoft.com/office/officeart/2018/2/layout/IconCircleList"/>
    <dgm:cxn modelId="{AB9282CD-156E-4804-99F3-F371FB97D3D3}" type="presOf" srcId="{E5C3715A-9385-4522-B5E5-7E777B7792EE}" destId="{919DDE09-AA60-4418-994C-CAF8FE5511FC}" srcOrd="0" destOrd="0" presId="urn:microsoft.com/office/officeart/2018/2/layout/IconCircleList"/>
    <dgm:cxn modelId="{02E49BBE-3B62-47CA-B4A9-3DF5CD40CE5F}" type="presOf" srcId="{30E9D707-8746-46DE-B17C-63246FA223D1}" destId="{43534305-859C-45AA-9F13-9DAC6D637BDA}" srcOrd="0" destOrd="0" presId="urn:microsoft.com/office/officeart/2018/2/layout/IconCircleList"/>
    <dgm:cxn modelId="{C97D839B-B3DD-408E-A44F-3248C8267B62}" srcId="{30E9D707-8746-46DE-B17C-63246FA223D1}" destId="{E1536177-E2BB-40C2-A6EE-C8E7ACDE36B8}" srcOrd="1" destOrd="0" parTransId="{B570EA8D-3AB3-4C59-A22F-9C7265D9DD54}" sibTransId="{1F617B47-AEE7-4ED9-BB63-DF95145ACD37}"/>
    <dgm:cxn modelId="{A145B0A1-4B7D-46DD-B11E-556ADE2CF2A1}" type="presOf" srcId="{E1536177-E2BB-40C2-A6EE-C8E7ACDE36B8}" destId="{DD44DBA9-E18E-4A7A-9723-4DD83168EC62}" srcOrd="0" destOrd="0" presId="urn:microsoft.com/office/officeart/2018/2/layout/IconCircleList"/>
    <dgm:cxn modelId="{448E7171-5059-48CB-8248-81545463E63E}" type="presOf" srcId="{9E998244-EBED-4465-AF73-1226DCB11764}" destId="{355BADB7-BB6B-407F-BC00-02EC87993E60}" srcOrd="0" destOrd="0" presId="urn:microsoft.com/office/officeart/2018/2/layout/IconCircleList"/>
    <dgm:cxn modelId="{5EC2F5F4-5EF6-49BD-9650-18BCE7842D59}" type="presOf" srcId="{D4A98BAC-C21D-4887-841D-A08A946AA13F}" destId="{D38FDD1A-F47E-4797-B0AE-1F03071F3A6B}" srcOrd="0" destOrd="0" presId="urn:microsoft.com/office/officeart/2018/2/layout/IconCircleList"/>
    <dgm:cxn modelId="{7011C625-D34F-4C7F-AB83-65690E1A606A}" type="presOf" srcId="{F43682AB-2EA7-4FE8-9402-483C8DBF5C2B}" destId="{20497C38-6120-451C-81F9-447597442427}" srcOrd="0" destOrd="0" presId="urn:microsoft.com/office/officeart/2018/2/layout/IconCircleList"/>
    <dgm:cxn modelId="{79185B1B-2A54-4976-A79A-F51BDAC88AB4}" type="presOf" srcId="{517CA7E3-FE2A-412A-8802-9E6085E87841}" destId="{6D1B9679-FEDC-4643-B1BE-78339106768E}" srcOrd="0" destOrd="0" presId="urn:microsoft.com/office/officeart/2018/2/layout/IconCircleList"/>
    <dgm:cxn modelId="{3696BA20-D13D-487D-A588-D4E3E29114E6}" type="presOf" srcId="{3E7C7880-67A1-41EB-8408-D18A5596E24C}" destId="{4BAC69A3-FB57-4C4F-948A-66871509448A}" srcOrd="0" destOrd="0" presId="urn:microsoft.com/office/officeart/2018/2/layout/IconCircleList"/>
    <dgm:cxn modelId="{41EE0FE5-C2FB-4656-BF22-03F10B4D5AD8}" type="presOf" srcId="{8FB5C681-79B8-46A4-87A5-D683C8BBB42B}" destId="{807AE9A8-BCBF-4C87-A0BE-A347A0A1ADEA}" srcOrd="0" destOrd="0" presId="urn:microsoft.com/office/officeart/2018/2/layout/IconCircleList"/>
    <dgm:cxn modelId="{016F975B-708A-471B-A0ED-4D04FEA028E1}" type="presOf" srcId="{DAA0375B-F609-4F7A-86DB-CAB96C20A087}" destId="{D36426D6-C0F7-4975-826A-F72EA7C4D383}" srcOrd="0" destOrd="0" presId="urn:microsoft.com/office/officeart/2018/2/layout/IconCircleList"/>
    <dgm:cxn modelId="{DB1A5326-9929-4873-88AD-E617AFDF164A}" type="presOf" srcId="{1F617B47-AEE7-4ED9-BB63-DF95145ACD37}" destId="{896509AD-21F5-48F0-9F53-38B969D60B09}" srcOrd="0" destOrd="0" presId="urn:microsoft.com/office/officeart/2018/2/layout/IconCircleList"/>
    <dgm:cxn modelId="{92B3C233-BB4E-41FA-A1B9-902BB6F91BCC}" srcId="{30E9D707-8746-46DE-B17C-63246FA223D1}" destId="{E0C93B2F-C417-4BD4-98FB-8E634D701F65}" srcOrd="4" destOrd="0" parTransId="{6C31ACAB-2B97-4D71-A554-24935A7792CA}" sibTransId="{E5C3715A-9385-4522-B5E5-7E777B7792EE}"/>
    <dgm:cxn modelId="{CD0F7BC5-069D-4C28-A15A-1A0FBEDACD34}" srcId="{30E9D707-8746-46DE-B17C-63246FA223D1}" destId="{D4A98BAC-C21D-4887-841D-A08A946AA13F}" srcOrd="5" destOrd="0" parTransId="{2053DB79-0FAB-4318-990C-C5AB42F72696}" sibTransId="{DAA0375B-F609-4F7A-86DB-CAB96C20A087}"/>
    <dgm:cxn modelId="{B4341BCC-21C5-4D75-B729-6F1E968FAC89}" srcId="{30E9D707-8746-46DE-B17C-63246FA223D1}" destId="{517CA7E3-FE2A-412A-8802-9E6085E87841}" srcOrd="2" destOrd="0" parTransId="{6C849A74-DDAD-4A4B-8A0E-ADC5DCA76CE8}" sibTransId="{9E998244-EBED-4465-AF73-1226DCB11764}"/>
    <dgm:cxn modelId="{878F8FBA-C54D-4C9D-9A89-38CDE641857B}" type="presOf" srcId="{22EC5A02-2A80-4800-8E73-CD02E5454CC2}" destId="{86DFAF04-BDF1-48B6-8E7E-F168B3A6B998}" srcOrd="0" destOrd="0" presId="urn:microsoft.com/office/officeart/2018/2/layout/IconCircleList"/>
    <dgm:cxn modelId="{58013095-FC59-4169-A3F9-3ADC3EF5B4EA}" type="presOf" srcId="{E0C93B2F-C417-4BD4-98FB-8E634D701F65}" destId="{AB33056F-31D0-434D-853E-D7FC4F153EAD}" srcOrd="0" destOrd="0" presId="urn:microsoft.com/office/officeart/2018/2/layout/IconCircleList"/>
    <dgm:cxn modelId="{3EC0D5A1-7D85-4C9A-96CA-20392FB28C07}" type="presOf" srcId="{0A05AF94-D29D-48EE-AE4F-68E5BFA8B963}" destId="{F370BB8C-C0EC-4D56-8A47-B2B697637C45}" srcOrd="0" destOrd="0" presId="urn:microsoft.com/office/officeart/2018/2/layout/IconCircleList"/>
    <dgm:cxn modelId="{84BB2733-280B-41F6-8445-89B137AFC53C}" srcId="{30E9D707-8746-46DE-B17C-63246FA223D1}" destId="{22EC5A02-2A80-4800-8E73-CD02E5454CC2}" srcOrd="0" destOrd="0" parTransId="{48CA6B8E-3E79-4241-B602-D64C51D75193}" sibTransId="{57B875EB-83BF-4C49-8869-8822E2B8EA04}"/>
    <dgm:cxn modelId="{ECDC833E-0768-42B0-856C-521B62C8CDF0}" srcId="{30E9D707-8746-46DE-B17C-63246FA223D1}" destId="{7B9734C8-F811-4E48-82E6-712B7B7D58A1}" srcOrd="7" destOrd="0" parTransId="{44E45461-F2D9-4AE9-A989-EC7FF45DC782}" sibTransId="{989290BE-09D4-487B-ABC9-5A2A18D2CA93}"/>
    <dgm:cxn modelId="{FE45B42D-3E33-4916-87CF-96092246E41A}" type="presParOf" srcId="{43534305-859C-45AA-9F13-9DAC6D637BDA}" destId="{7BA862F4-8EED-4A1A-8BDE-A2879244DF9D}" srcOrd="0" destOrd="0" presId="urn:microsoft.com/office/officeart/2018/2/layout/IconCircleList"/>
    <dgm:cxn modelId="{A1E83392-D093-486D-B423-463EB9DF37D1}" type="presParOf" srcId="{7BA862F4-8EED-4A1A-8BDE-A2879244DF9D}" destId="{69ED57BA-60D1-4920-8C4F-71CEEBA3792C}" srcOrd="0" destOrd="0" presId="urn:microsoft.com/office/officeart/2018/2/layout/IconCircleList"/>
    <dgm:cxn modelId="{365EED1E-6C8B-4F0B-9AA4-EB3ECFED0D97}" type="presParOf" srcId="{69ED57BA-60D1-4920-8C4F-71CEEBA3792C}" destId="{E264F0AA-DBB0-40FD-BA62-196751A0E54C}" srcOrd="0" destOrd="0" presId="urn:microsoft.com/office/officeart/2018/2/layout/IconCircleList"/>
    <dgm:cxn modelId="{C289D1C8-6C6B-41D1-81DD-095E1F2091A3}" type="presParOf" srcId="{69ED57BA-60D1-4920-8C4F-71CEEBA3792C}" destId="{DE09C2B4-CF8B-4AC5-9909-25A583E146CB}" srcOrd="1" destOrd="0" presId="urn:microsoft.com/office/officeart/2018/2/layout/IconCircleList"/>
    <dgm:cxn modelId="{33FBAC88-EA2D-48D3-86C9-1402385DB32E}" type="presParOf" srcId="{69ED57BA-60D1-4920-8C4F-71CEEBA3792C}" destId="{3E793783-3C18-44BB-8977-AE6A98C3C6F0}" srcOrd="2" destOrd="0" presId="urn:microsoft.com/office/officeart/2018/2/layout/IconCircleList"/>
    <dgm:cxn modelId="{159731B0-06FB-4B5F-A76D-6898FE32DE14}" type="presParOf" srcId="{69ED57BA-60D1-4920-8C4F-71CEEBA3792C}" destId="{86DFAF04-BDF1-48B6-8E7E-F168B3A6B998}" srcOrd="3" destOrd="0" presId="urn:microsoft.com/office/officeart/2018/2/layout/IconCircleList"/>
    <dgm:cxn modelId="{D17C1B8E-034A-4F13-B1EF-4B8F0D6549ED}" type="presParOf" srcId="{7BA862F4-8EED-4A1A-8BDE-A2879244DF9D}" destId="{1220108F-3225-4BF4-A622-02B37004424E}" srcOrd="1" destOrd="0" presId="urn:microsoft.com/office/officeart/2018/2/layout/IconCircleList"/>
    <dgm:cxn modelId="{DBCA872B-899B-40B3-AAC4-052658228D86}" type="presParOf" srcId="{7BA862F4-8EED-4A1A-8BDE-A2879244DF9D}" destId="{95029105-C08E-423F-B0DE-609204EF106B}" srcOrd="2" destOrd="0" presId="urn:microsoft.com/office/officeart/2018/2/layout/IconCircleList"/>
    <dgm:cxn modelId="{67B355AF-BBD8-40A8-91A7-3EDC3232814B}" type="presParOf" srcId="{95029105-C08E-423F-B0DE-609204EF106B}" destId="{13948130-1F8F-46A8-BC80-B953BB967895}" srcOrd="0" destOrd="0" presId="urn:microsoft.com/office/officeart/2018/2/layout/IconCircleList"/>
    <dgm:cxn modelId="{2EC7AC89-AD46-4080-890C-69010AFA08A8}" type="presParOf" srcId="{95029105-C08E-423F-B0DE-609204EF106B}" destId="{A37D901C-576F-4AB6-8D28-2D0B7CC96F69}" srcOrd="1" destOrd="0" presId="urn:microsoft.com/office/officeart/2018/2/layout/IconCircleList"/>
    <dgm:cxn modelId="{5FCA113E-64B7-4DC9-9283-95BD12DD2157}" type="presParOf" srcId="{95029105-C08E-423F-B0DE-609204EF106B}" destId="{A01C3025-008B-4966-AB8D-188983F511E1}" srcOrd="2" destOrd="0" presId="urn:microsoft.com/office/officeart/2018/2/layout/IconCircleList"/>
    <dgm:cxn modelId="{4E65B4E5-0059-4CF9-999B-73EC17D21B8F}" type="presParOf" srcId="{95029105-C08E-423F-B0DE-609204EF106B}" destId="{DD44DBA9-E18E-4A7A-9723-4DD83168EC62}" srcOrd="3" destOrd="0" presId="urn:microsoft.com/office/officeart/2018/2/layout/IconCircleList"/>
    <dgm:cxn modelId="{F82D72F5-2CF6-480A-AAF1-33D1BCB6455B}" type="presParOf" srcId="{7BA862F4-8EED-4A1A-8BDE-A2879244DF9D}" destId="{896509AD-21F5-48F0-9F53-38B969D60B09}" srcOrd="3" destOrd="0" presId="urn:microsoft.com/office/officeart/2018/2/layout/IconCircleList"/>
    <dgm:cxn modelId="{ADA6D9D5-4F86-4726-861B-2E5E609855C5}" type="presParOf" srcId="{7BA862F4-8EED-4A1A-8BDE-A2879244DF9D}" destId="{48BE3366-E3CB-4B78-8684-0FBCF84B47E1}" srcOrd="4" destOrd="0" presId="urn:microsoft.com/office/officeart/2018/2/layout/IconCircleList"/>
    <dgm:cxn modelId="{A4BE1FEC-D63B-483E-9DC2-7AAF410518EA}" type="presParOf" srcId="{48BE3366-E3CB-4B78-8684-0FBCF84B47E1}" destId="{BAFD62E5-DB48-43A2-9FF6-129482A70D74}" srcOrd="0" destOrd="0" presId="urn:microsoft.com/office/officeart/2018/2/layout/IconCircleList"/>
    <dgm:cxn modelId="{CEE11C7D-702B-441E-8D35-45BAD8189943}" type="presParOf" srcId="{48BE3366-E3CB-4B78-8684-0FBCF84B47E1}" destId="{7F7CE83B-D80A-40FC-BADA-24BA4C820FCD}" srcOrd="1" destOrd="0" presId="urn:microsoft.com/office/officeart/2018/2/layout/IconCircleList"/>
    <dgm:cxn modelId="{2684F5D0-83E5-4CBA-857D-DF12A0A0FA8A}" type="presParOf" srcId="{48BE3366-E3CB-4B78-8684-0FBCF84B47E1}" destId="{D8D7BE93-5DB6-412F-82F0-9B9856339E4D}" srcOrd="2" destOrd="0" presId="urn:microsoft.com/office/officeart/2018/2/layout/IconCircleList"/>
    <dgm:cxn modelId="{66B1D999-4010-499A-B070-790BC0F880D3}" type="presParOf" srcId="{48BE3366-E3CB-4B78-8684-0FBCF84B47E1}" destId="{6D1B9679-FEDC-4643-B1BE-78339106768E}" srcOrd="3" destOrd="0" presId="urn:microsoft.com/office/officeart/2018/2/layout/IconCircleList"/>
    <dgm:cxn modelId="{9C8E44D5-C7EB-4CF7-8869-70C3D5FAD311}" type="presParOf" srcId="{7BA862F4-8EED-4A1A-8BDE-A2879244DF9D}" destId="{355BADB7-BB6B-407F-BC00-02EC87993E60}" srcOrd="5" destOrd="0" presId="urn:microsoft.com/office/officeart/2018/2/layout/IconCircleList"/>
    <dgm:cxn modelId="{1C15BC7E-ACD5-43ED-89DF-DB858470FEF4}" type="presParOf" srcId="{7BA862F4-8EED-4A1A-8BDE-A2879244DF9D}" destId="{E9F73808-AE66-45A6-962F-914905BA1D22}" srcOrd="6" destOrd="0" presId="urn:microsoft.com/office/officeart/2018/2/layout/IconCircleList"/>
    <dgm:cxn modelId="{E7B829CD-9E81-4445-A315-16358AD1DE03}" type="presParOf" srcId="{E9F73808-AE66-45A6-962F-914905BA1D22}" destId="{B296CEC9-BE41-4121-A89E-55782C8EA8C8}" srcOrd="0" destOrd="0" presId="urn:microsoft.com/office/officeart/2018/2/layout/IconCircleList"/>
    <dgm:cxn modelId="{79437E58-822E-42CF-AE7A-7177726BFEE6}" type="presParOf" srcId="{E9F73808-AE66-45A6-962F-914905BA1D22}" destId="{3516999A-3565-43C2-B283-7198C67C2E95}" srcOrd="1" destOrd="0" presId="urn:microsoft.com/office/officeart/2018/2/layout/IconCircleList"/>
    <dgm:cxn modelId="{091BE263-0798-4C18-9D7C-C0FC41EEFBEA}" type="presParOf" srcId="{E9F73808-AE66-45A6-962F-914905BA1D22}" destId="{09C4CCBD-F83E-491C-99F5-AF8A811A476A}" srcOrd="2" destOrd="0" presId="urn:microsoft.com/office/officeart/2018/2/layout/IconCircleList"/>
    <dgm:cxn modelId="{4952ACF0-6283-42E7-BCE9-C855E02F942F}" type="presParOf" srcId="{E9F73808-AE66-45A6-962F-914905BA1D22}" destId="{F370BB8C-C0EC-4D56-8A47-B2B697637C45}" srcOrd="3" destOrd="0" presId="urn:microsoft.com/office/officeart/2018/2/layout/IconCircleList"/>
    <dgm:cxn modelId="{DBB0F0F3-BA4C-4A19-A977-D6C7F390BCAC}" type="presParOf" srcId="{7BA862F4-8EED-4A1A-8BDE-A2879244DF9D}" destId="{4BAC69A3-FB57-4C4F-948A-66871509448A}" srcOrd="7" destOrd="0" presId="urn:microsoft.com/office/officeart/2018/2/layout/IconCircleList"/>
    <dgm:cxn modelId="{44090B59-1368-477D-8932-739B25C1B850}" type="presParOf" srcId="{7BA862F4-8EED-4A1A-8BDE-A2879244DF9D}" destId="{D107BB90-E161-43CA-98D0-C58D396A0A25}" srcOrd="8" destOrd="0" presId="urn:microsoft.com/office/officeart/2018/2/layout/IconCircleList"/>
    <dgm:cxn modelId="{985B834C-0F63-4779-92E6-33BD3DFD99C4}" type="presParOf" srcId="{D107BB90-E161-43CA-98D0-C58D396A0A25}" destId="{938EECE8-9D2B-4604-BEC4-FE95201E7A4C}" srcOrd="0" destOrd="0" presId="urn:microsoft.com/office/officeart/2018/2/layout/IconCircleList"/>
    <dgm:cxn modelId="{BFE35527-4D7E-4DA3-8649-B70C8C0CC505}" type="presParOf" srcId="{D107BB90-E161-43CA-98D0-C58D396A0A25}" destId="{28557852-A727-4BBB-8D12-8530C7350172}" srcOrd="1" destOrd="0" presId="urn:microsoft.com/office/officeart/2018/2/layout/IconCircleList"/>
    <dgm:cxn modelId="{C8114086-5219-4A3E-B892-2144CB1BC9AF}" type="presParOf" srcId="{D107BB90-E161-43CA-98D0-C58D396A0A25}" destId="{0E1FE4CF-79C5-4D2D-88D0-2E2294E5C7CD}" srcOrd="2" destOrd="0" presId="urn:microsoft.com/office/officeart/2018/2/layout/IconCircleList"/>
    <dgm:cxn modelId="{13EFF143-E6E3-4742-8705-7F239976A934}" type="presParOf" srcId="{D107BB90-E161-43CA-98D0-C58D396A0A25}" destId="{AB33056F-31D0-434D-853E-D7FC4F153EAD}" srcOrd="3" destOrd="0" presId="urn:microsoft.com/office/officeart/2018/2/layout/IconCircleList"/>
    <dgm:cxn modelId="{1FC4D38D-6A67-429E-AA8B-E364481DC371}" type="presParOf" srcId="{7BA862F4-8EED-4A1A-8BDE-A2879244DF9D}" destId="{919DDE09-AA60-4418-994C-CAF8FE5511FC}" srcOrd="9" destOrd="0" presId="urn:microsoft.com/office/officeart/2018/2/layout/IconCircleList"/>
    <dgm:cxn modelId="{117880C0-3FF0-4238-9407-8B172B385CDF}" type="presParOf" srcId="{7BA862F4-8EED-4A1A-8BDE-A2879244DF9D}" destId="{466DDF98-223A-4EB0-B6E3-00E6E6363B2D}" srcOrd="10" destOrd="0" presId="urn:microsoft.com/office/officeart/2018/2/layout/IconCircleList"/>
    <dgm:cxn modelId="{FE11ED22-A9DB-4CCE-87F0-5E7B5BB84BF5}" type="presParOf" srcId="{466DDF98-223A-4EB0-B6E3-00E6E6363B2D}" destId="{A51F78F2-9035-4DDF-BEA3-49AE9CF16DB0}" srcOrd="0" destOrd="0" presId="urn:microsoft.com/office/officeart/2018/2/layout/IconCircleList"/>
    <dgm:cxn modelId="{696D5DD6-C6A8-49F6-90F8-EB01BE0D2A43}" type="presParOf" srcId="{466DDF98-223A-4EB0-B6E3-00E6E6363B2D}" destId="{0C7E3994-E8B2-4AB6-92FD-475B7ACB86D3}" srcOrd="1" destOrd="0" presId="urn:microsoft.com/office/officeart/2018/2/layout/IconCircleList"/>
    <dgm:cxn modelId="{496DD220-0BF4-4A77-ABBF-4590961B26ED}" type="presParOf" srcId="{466DDF98-223A-4EB0-B6E3-00E6E6363B2D}" destId="{A2DCDB59-B5EF-40F0-A2C2-C6253BB8E78B}" srcOrd="2" destOrd="0" presId="urn:microsoft.com/office/officeart/2018/2/layout/IconCircleList"/>
    <dgm:cxn modelId="{6546421E-2C98-49F6-A6DF-41E41C08C0B8}" type="presParOf" srcId="{466DDF98-223A-4EB0-B6E3-00E6E6363B2D}" destId="{D38FDD1A-F47E-4797-B0AE-1F03071F3A6B}" srcOrd="3" destOrd="0" presId="urn:microsoft.com/office/officeart/2018/2/layout/IconCircleList"/>
    <dgm:cxn modelId="{A0F6F0D9-BD2A-4CDB-ACC0-BAD543E3DE1D}" type="presParOf" srcId="{7BA862F4-8EED-4A1A-8BDE-A2879244DF9D}" destId="{D36426D6-C0F7-4975-826A-F72EA7C4D383}" srcOrd="11" destOrd="0" presId="urn:microsoft.com/office/officeart/2018/2/layout/IconCircleList"/>
    <dgm:cxn modelId="{E03FC6B4-B0FA-4FB9-B850-47F594F1A09C}" type="presParOf" srcId="{7BA862F4-8EED-4A1A-8BDE-A2879244DF9D}" destId="{2EAB4DB3-59FF-48E6-9B6D-8FDFC2AB8612}" srcOrd="12" destOrd="0" presId="urn:microsoft.com/office/officeart/2018/2/layout/IconCircleList"/>
    <dgm:cxn modelId="{1251FC0D-84FD-4173-A47A-04D88D9487A6}" type="presParOf" srcId="{2EAB4DB3-59FF-48E6-9B6D-8FDFC2AB8612}" destId="{AB272CD1-1BD5-4A4D-8676-25920A3E7E03}" srcOrd="0" destOrd="0" presId="urn:microsoft.com/office/officeart/2018/2/layout/IconCircleList"/>
    <dgm:cxn modelId="{98B66C34-49C8-4508-A4A6-3FF50614DB28}" type="presParOf" srcId="{2EAB4DB3-59FF-48E6-9B6D-8FDFC2AB8612}" destId="{7BC709CB-4656-4512-AF41-A198CD747419}" srcOrd="1" destOrd="0" presId="urn:microsoft.com/office/officeart/2018/2/layout/IconCircleList"/>
    <dgm:cxn modelId="{658FD28E-81AD-4DD2-864A-AD53D4C31A23}" type="presParOf" srcId="{2EAB4DB3-59FF-48E6-9B6D-8FDFC2AB8612}" destId="{5C4AFB8F-5646-4ECC-96A5-302211FA37C5}" srcOrd="2" destOrd="0" presId="urn:microsoft.com/office/officeart/2018/2/layout/IconCircleList"/>
    <dgm:cxn modelId="{0C8D2A19-EC08-4EA5-8233-5763B9CED511}" type="presParOf" srcId="{2EAB4DB3-59FF-48E6-9B6D-8FDFC2AB8612}" destId="{20497C38-6120-451C-81F9-447597442427}" srcOrd="3" destOrd="0" presId="urn:microsoft.com/office/officeart/2018/2/layout/IconCircleList"/>
    <dgm:cxn modelId="{BC391040-5996-4152-B7E8-FA7570C77EA7}" type="presParOf" srcId="{7BA862F4-8EED-4A1A-8BDE-A2879244DF9D}" destId="{807AE9A8-BCBF-4C87-A0BE-A347A0A1ADEA}" srcOrd="13" destOrd="0" presId="urn:microsoft.com/office/officeart/2018/2/layout/IconCircleList"/>
    <dgm:cxn modelId="{DE0E15C1-13AF-412F-8FD3-28A1723F1BC1}" type="presParOf" srcId="{7BA862F4-8EED-4A1A-8BDE-A2879244DF9D}" destId="{6CC615E0-AC6A-41C6-9023-277A3CA8895F}" srcOrd="14" destOrd="0" presId="urn:microsoft.com/office/officeart/2018/2/layout/IconCircleList"/>
    <dgm:cxn modelId="{42AC8344-EC15-4DB5-BEE9-B99514C96E79}" type="presParOf" srcId="{6CC615E0-AC6A-41C6-9023-277A3CA8895F}" destId="{A4A32D97-D0E7-4E92-8102-A56E2ADD017E}" srcOrd="0" destOrd="0" presId="urn:microsoft.com/office/officeart/2018/2/layout/IconCircleList"/>
    <dgm:cxn modelId="{93A774D3-2128-4136-ABAE-17374ADDB4F4}" type="presParOf" srcId="{6CC615E0-AC6A-41C6-9023-277A3CA8895F}" destId="{314F8DD3-54F3-4A55-89F1-F74752FAA3F6}" srcOrd="1" destOrd="0" presId="urn:microsoft.com/office/officeart/2018/2/layout/IconCircleList"/>
    <dgm:cxn modelId="{04A959A3-F888-4080-89E0-D8E10FE38031}" type="presParOf" srcId="{6CC615E0-AC6A-41C6-9023-277A3CA8895F}" destId="{AF64C2B4-3EDC-4524-A779-3F6C05E2EC41}" srcOrd="2" destOrd="0" presId="urn:microsoft.com/office/officeart/2018/2/layout/IconCircleList"/>
    <dgm:cxn modelId="{12E06926-EF25-4F6C-BA1D-9859B52C473D}" type="presParOf" srcId="{6CC615E0-AC6A-41C6-9023-277A3CA8895F}" destId="{AAA723B7-4D80-4CF1-A7AF-F082AF17EA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62638-A864-4A04-8755-49E836B6F35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04E99A1-3FD3-43E1-972B-6DC21356883D}">
      <dgm:prSet/>
      <dgm:spPr/>
      <dgm:t>
        <a:bodyPr/>
        <a:lstStyle/>
        <a:p>
          <a:r>
            <a:rPr lang="en-US" dirty="0"/>
            <a:t>Community Liaison Overview – Allan Joyner</a:t>
          </a:r>
        </a:p>
      </dgm:t>
    </dgm:pt>
    <dgm:pt modelId="{DE062969-F77F-4076-8C1D-7529B572076E}" type="parTrans" cxnId="{BE92AF3D-A59D-499F-B53C-701E9F95E339}">
      <dgm:prSet/>
      <dgm:spPr/>
      <dgm:t>
        <a:bodyPr/>
        <a:lstStyle/>
        <a:p>
          <a:endParaRPr lang="en-US"/>
        </a:p>
      </dgm:t>
    </dgm:pt>
    <dgm:pt modelId="{4ADEE85A-934A-46D9-AFD1-1A9188A5B338}" type="sibTrans" cxnId="{BE92AF3D-A59D-499F-B53C-701E9F95E339}">
      <dgm:prSet/>
      <dgm:spPr/>
      <dgm:t>
        <a:bodyPr/>
        <a:lstStyle/>
        <a:p>
          <a:endParaRPr lang="en-US"/>
        </a:p>
      </dgm:t>
    </dgm:pt>
    <dgm:pt modelId="{9FC003FD-04EC-43A1-B811-3353D6BAABFD}">
      <dgm:prSet/>
      <dgm:spPr/>
      <dgm:t>
        <a:bodyPr/>
        <a:lstStyle/>
        <a:p>
          <a:r>
            <a:rPr lang="en-US" dirty="0"/>
            <a:t>Communications - Amy Baldry; Newsletter, Facebook Group, Website</a:t>
          </a:r>
        </a:p>
      </dgm:t>
    </dgm:pt>
    <dgm:pt modelId="{C1EF743F-7499-4E2F-966D-67993F919F17}" type="parTrans" cxnId="{752488C0-31BE-46E1-AFD9-0D51E8886DA2}">
      <dgm:prSet/>
      <dgm:spPr/>
      <dgm:t>
        <a:bodyPr/>
        <a:lstStyle/>
        <a:p>
          <a:endParaRPr lang="en-US"/>
        </a:p>
      </dgm:t>
    </dgm:pt>
    <dgm:pt modelId="{55ECEFD7-CB5B-4E68-B480-68349179D13E}" type="sibTrans" cxnId="{752488C0-31BE-46E1-AFD9-0D51E8886DA2}">
      <dgm:prSet/>
      <dgm:spPr/>
      <dgm:t>
        <a:bodyPr/>
        <a:lstStyle/>
        <a:p>
          <a:endParaRPr lang="en-US"/>
        </a:p>
      </dgm:t>
    </dgm:pt>
    <dgm:pt modelId="{714C65CE-0D60-4E3F-A9C5-DDDA98F8F3EC}">
      <dgm:prSet/>
      <dgm:spPr/>
      <dgm:t>
        <a:bodyPr/>
        <a:lstStyle/>
        <a:p>
          <a:r>
            <a:rPr lang="en-US" dirty="0"/>
            <a:t>Participation in the FCA – Kathy Fischer</a:t>
          </a:r>
        </a:p>
      </dgm:t>
    </dgm:pt>
    <dgm:pt modelId="{18AF7B6C-2C19-4651-AA00-3CA8042B1566}" type="parTrans" cxnId="{3E76E7D7-4C44-400F-9E2F-2914232804F9}">
      <dgm:prSet/>
      <dgm:spPr/>
      <dgm:t>
        <a:bodyPr/>
        <a:lstStyle/>
        <a:p>
          <a:endParaRPr lang="en-US"/>
        </a:p>
      </dgm:t>
    </dgm:pt>
    <dgm:pt modelId="{ED7B8BAC-93E5-42AA-B17A-2ADB977C075E}" type="sibTrans" cxnId="{3E76E7D7-4C44-400F-9E2F-2914232804F9}">
      <dgm:prSet/>
      <dgm:spPr/>
      <dgm:t>
        <a:bodyPr/>
        <a:lstStyle/>
        <a:p>
          <a:endParaRPr lang="en-US"/>
        </a:p>
      </dgm:t>
    </dgm:pt>
    <dgm:pt modelId="{3340ED9C-9085-400F-B4C2-963223222D2F}">
      <dgm:prSet/>
      <dgm:spPr/>
      <dgm:t>
        <a:bodyPr/>
        <a:lstStyle/>
        <a:p>
          <a:r>
            <a:rPr lang="en-US" dirty="0"/>
            <a:t>CAS - Peter Green </a:t>
          </a:r>
        </a:p>
      </dgm:t>
    </dgm:pt>
    <dgm:pt modelId="{8B7065E0-5CB0-4FD0-9B7E-934690F46D0B}" type="parTrans" cxnId="{CBD57EA1-796B-4469-BA9C-B7EC86634A59}">
      <dgm:prSet/>
      <dgm:spPr/>
      <dgm:t>
        <a:bodyPr/>
        <a:lstStyle/>
        <a:p>
          <a:endParaRPr lang="en-US"/>
        </a:p>
      </dgm:t>
    </dgm:pt>
    <dgm:pt modelId="{3B7EC53C-B0B3-462B-BA7E-B0B598916213}" type="sibTrans" cxnId="{CBD57EA1-796B-4469-BA9C-B7EC86634A59}">
      <dgm:prSet/>
      <dgm:spPr/>
      <dgm:t>
        <a:bodyPr/>
        <a:lstStyle/>
        <a:p>
          <a:endParaRPr lang="en-US"/>
        </a:p>
      </dgm:t>
    </dgm:pt>
    <dgm:pt modelId="{A2CDC6D0-EDA7-4D37-BF3F-8FAC3FC9BE4D}">
      <dgm:prSet/>
      <dgm:spPr/>
      <dgm:t>
        <a:bodyPr/>
        <a:lstStyle/>
        <a:p>
          <a:r>
            <a:rPr lang="en-US" dirty="0"/>
            <a:t>Consultations with the Carp Road Corridor BIA and The Carp BIA (Transit, Traffic )  </a:t>
          </a:r>
        </a:p>
      </dgm:t>
    </dgm:pt>
    <dgm:pt modelId="{C4EDE04E-65F6-413A-A454-7F72B1A87E4C}" type="parTrans" cxnId="{42FF2BC0-4303-4BC6-B006-A9F6A5F53378}">
      <dgm:prSet/>
      <dgm:spPr/>
      <dgm:t>
        <a:bodyPr/>
        <a:lstStyle/>
        <a:p>
          <a:endParaRPr lang="en-US"/>
        </a:p>
      </dgm:t>
    </dgm:pt>
    <dgm:pt modelId="{C68FF8DB-A59C-45BF-BDD8-0B21EE2B17F4}" type="sibTrans" cxnId="{42FF2BC0-4303-4BC6-B006-A9F6A5F53378}">
      <dgm:prSet/>
      <dgm:spPr/>
      <dgm:t>
        <a:bodyPr/>
        <a:lstStyle/>
        <a:p>
          <a:endParaRPr lang="en-US"/>
        </a:p>
      </dgm:t>
    </dgm:pt>
    <dgm:pt modelId="{A0C718D1-0E4E-4CC5-918D-A5903EBA6AC4}">
      <dgm:prSet/>
      <dgm:spPr/>
      <dgm:t>
        <a:bodyPr/>
        <a:lstStyle/>
        <a:p>
          <a:r>
            <a:rPr lang="en-US" dirty="0"/>
            <a:t>Diefenbunker collaboration </a:t>
          </a:r>
        </a:p>
      </dgm:t>
    </dgm:pt>
    <dgm:pt modelId="{500A800A-E612-492F-9B01-0D874DDE75B0}" type="parTrans" cxnId="{0BA8A080-FD35-4DED-A85E-5B5F304DE0B5}">
      <dgm:prSet/>
      <dgm:spPr/>
      <dgm:t>
        <a:bodyPr/>
        <a:lstStyle/>
        <a:p>
          <a:endParaRPr lang="en-US"/>
        </a:p>
      </dgm:t>
    </dgm:pt>
    <dgm:pt modelId="{F20C4553-CC61-435B-9B70-F7311A8DB447}" type="sibTrans" cxnId="{0BA8A080-FD35-4DED-A85E-5B5F304DE0B5}">
      <dgm:prSet/>
      <dgm:spPr/>
      <dgm:t>
        <a:bodyPr/>
        <a:lstStyle/>
        <a:p>
          <a:endParaRPr lang="en-US"/>
        </a:p>
      </dgm:t>
    </dgm:pt>
    <dgm:pt modelId="{F0280A6D-0E44-4B11-A083-A5E8C48A675C}">
      <dgm:prSet/>
      <dgm:spPr/>
      <dgm:t>
        <a:bodyPr/>
        <a:lstStyle/>
        <a:p>
          <a:r>
            <a:rPr lang="en-US" dirty="0"/>
            <a:t>Review of Development Applications -  Information Not Advocacy</a:t>
          </a:r>
        </a:p>
      </dgm:t>
    </dgm:pt>
    <dgm:pt modelId="{E8C4F9BF-3AEE-4CA7-BAB3-73033426EC92}" type="parTrans" cxnId="{383BA351-84CD-4CD7-B923-CBC3B9572723}">
      <dgm:prSet/>
      <dgm:spPr/>
      <dgm:t>
        <a:bodyPr/>
        <a:lstStyle/>
        <a:p>
          <a:endParaRPr lang="en-US"/>
        </a:p>
      </dgm:t>
    </dgm:pt>
    <dgm:pt modelId="{38F8F379-8D42-446F-9D36-69C6FC8A08E7}" type="sibTrans" cxnId="{383BA351-84CD-4CD7-B923-CBC3B9572723}">
      <dgm:prSet/>
      <dgm:spPr/>
      <dgm:t>
        <a:bodyPr/>
        <a:lstStyle/>
        <a:p>
          <a:endParaRPr lang="en-US"/>
        </a:p>
      </dgm:t>
    </dgm:pt>
    <dgm:pt modelId="{FFFADFFE-EC52-4483-85AB-BE040EDFD009}">
      <dgm:prSet/>
      <dgm:spPr/>
      <dgm:t>
        <a:bodyPr/>
        <a:lstStyle/>
        <a:p>
          <a:r>
            <a:rPr lang="en-US" dirty="0"/>
            <a:t>The new Official Plan - attendance in the open house for the new Official plan, planning community participation in the new Official Plan</a:t>
          </a:r>
        </a:p>
      </dgm:t>
    </dgm:pt>
    <dgm:pt modelId="{2F9E5C3E-6DB2-4F9D-AAD7-DE8276327C89}" type="parTrans" cxnId="{C6C8A7AE-34CA-41B6-82EB-AE97F35B51B3}">
      <dgm:prSet/>
      <dgm:spPr/>
      <dgm:t>
        <a:bodyPr/>
        <a:lstStyle/>
        <a:p>
          <a:endParaRPr lang="en-US"/>
        </a:p>
      </dgm:t>
    </dgm:pt>
    <dgm:pt modelId="{FB1DF79D-4C1C-48EE-B54A-2431435BC8A3}" type="sibTrans" cxnId="{C6C8A7AE-34CA-41B6-82EB-AE97F35B51B3}">
      <dgm:prSet/>
      <dgm:spPr/>
      <dgm:t>
        <a:bodyPr/>
        <a:lstStyle/>
        <a:p>
          <a:endParaRPr lang="en-US"/>
        </a:p>
      </dgm:t>
    </dgm:pt>
    <dgm:pt modelId="{9ACE3000-9328-4DB8-8583-568E417DB5AB}" type="pres">
      <dgm:prSet presAssocID="{EC562638-A864-4A04-8755-49E836B6F357}" presName="diagram" presStyleCnt="0">
        <dgm:presLayoutVars>
          <dgm:dir/>
          <dgm:resizeHandles val="exact"/>
        </dgm:presLayoutVars>
      </dgm:prSet>
      <dgm:spPr/>
      <dgm:t>
        <a:bodyPr/>
        <a:lstStyle/>
        <a:p>
          <a:endParaRPr lang="en-CA"/>
        </a:p>
      </dgm:t>
    </dgm:pt>
    <dgm:pt modelId="{4AB80EED-437E-4105-9E05-1FCAA9EDDCBB}" type="pres">
      <dgm:prSet presAssocID="{904E99A1-3FD3-43E1-972B-6DC21356883D}" presName="node" presStyleLbl="node1" presStyleIdx="0" presStyleCnt="8">
        <dgm:presLayoutVars>
          <dgm:bulletEnabled val="1"/>
        </dgm:presLayoutVars>
      </dgm:prSet>
      <dgm:spPr/>
      <dgm:t>
        <a:bodyPr/>
        <a:lstStyle/>
        <a:p>
          <a:endParaRPr lang="en-CA"/>
        </a:p>
      </dgm:t>
    </dgm:pt>
    <dgm:pt modelId="{9EAA7419-ACE3-42C5-85D1-2F7ACF42FC7E}" type="pres">
      <dgm:prSet presAssocID="{4ADEE85A-934A-46D9-AFD1-1A9188A5B338}" presName="sibTrans" presStyleCnt="0"/>
      <dgm:spPr/>
    </dgm:pt>
    <dgm:pt modelId="{7D9E7C2E-E8F9-482C-BAB3-BE63E51C642D}" type="pres">
      <dgm:prSet presAssocID="{9FC003FD-04EC-43A1-B811-3353D6BAABFD}" presName="node" presStyleLbl="node1" presStyleIdx="1" presStyleCnt="8">
        <dgm:presLayoutVars>
          <dgm:bulletEnabled val="1"/>
        </dgm:presLayoutVars>
      </dgm:prSet>
      <dgm:spPr/>
      <dgm:t>
        <a:bodyPr/>
        <a:lstStyle/>
        <a:p>
          <a:endParaRPr lang="en-CA"/>
        </a:p>
      </dgm:t>
    </dgm:pt>
    <dgm:pt modelId="{B30D89D6-A24E-40D7-9F3E-270BFDDB57EB}" type="pres">
      <dgm:prSet presAssocID="{55ECEFD7-CB5B-4E68-B480-68349179D13E}" presName="sibTrans" presStyleCnt="0"/>
      <dgm:spPr/>
    </dgm:pt>
    <dgm:pt modelId="{F7F3CB26-88B9-4840-BF4C-B99C5AE60414}" type="pres">
      <dgm:prSet presAssocID="{714C65CE-0D60-4E3F-A9C5-DDDA98F8F3EC}" presName="node" presStyleLbl="node1" presStyleIdx="2" presStyleCnt="8">
        <dgm:presLayoutVars>
          <dgm:bulletEnabled val="1"/>
        </dgm:presLayoutVars>
      </dgm:prSet>
      <dgm:spPr/>
      <dgm:t>
        <a:bodyPr/>
        <a:lstStyle/>
        <a:p>
          <a:endParaRPr lang="en-CA"/>
        </a:p>
      </dgm:t>
    </dgm:pt>
    <dgm:pt modelId="{8747EC25-6A90-453E-8697-0601492AD7FB}" type="pres">
      <dgm:prSet presAssocID="{ED7B8BAC-93E5-42AA-B17A-2ADB977C075E}" presName="sibTrans" presStyleCnt="0"/>
      <dgm:spPr/>
    </dgm:pt>
    <dgm:pt modelId="{A4CD0F6A-5FF2-458E-BF6E-301FC31C0C42}" type="pres">
      <dgm:prSet presAssocID="{3340ED9C-9085-400F-B4C2-963223222D2F}" presName="node" presStyleLbl="node1" presStyleIdx="3" presStyleCnt="8">
        <dgm:presLayoutVars>
          <dgm:bulletEnabled val="1"/>
        </dgm:presLayoutVars>
      </dgm:prSet>
      <dgm:spPr/>
      <dgm:t>
        <a:bodyPr/>
        <a:lstStyle/>
        <a:p>
          <a:endParaRPr lang="en-CA"/>
        </a:p>
      </dgm:t>
    </dgm:pt>
    <dgm:pt modelId="{03A73B5A-5728-4366-8310-8F65C5DC8F25}" type="pres">
      <dgm:prSet presAssocID="{3B7EC53C-B0B3-462B-BA7E-B0B598916213}" presName="sibTrans" presStyleCnt="0"/>
      <dgm:spPr/>
    </dgm:pt>
    <dgm:pt modelId="{9562B238-167E-4B2F-9635-EDAEAD31D2AD}" type="pres">
      <dgm:prSet presAssocID="{A2CDC6D0-EDA7-4D37-BF3F-8FAC3FC9BE4D}" presName="node" presStyleLbl="node1" presStyleIdx="4" presStyleCnt="8">
        <dgm:presLayoutVars>
          <dgm:bulletEnabled val="1"/>
        </dgm:presLayoutVars>
      </dgm:prSet>
      <dgm:spPr/>
      <dgm:t>
        <a:bodyPr/>
        <a:lstStyle/>
        <a:p>
          <a:endParaRPr lang="en-CA"/>
        </a:p>
      </dgm:t>
    </dgm:pt>
    <dgm:pt modelId="{233F0B22-AD8D-4577-9194-FD5ABD320BA4}" type="pres">
      <dgm:prSet presAssocID="{C68FF8DB-A59C-45BF-BDD8-0B21EE2B17F4}" presName="sibTrans" presStyleCnt="0"/>
      <dgm:spPr/>
    </dgm:pt>
    <dgm:pt modelId="{76880E77-C49C-4930-ABDA-F5D0BB834F98}" type="pres">
      <dgm:prSet presAssocID="{A0C718D1-0E4E-4CC5-918D-A5903EBA6AC4}" presName="node" presStyleLbl="node1" presStyleIdx="5" presStyleCnt="8">
        <dgm:presLayoutVars>
          <dgm:bulletEnabled val="1"/>
        </dgm:presLayoutVars>
      </dgm:prSet>
      <dgm:spPr/>
      <dgm:t>
        <a:bodyPr/>
        <a:lstStyle/>
        <a:p>
          <a:endParaRPr lang="en-CA"/>
        </a:p>
      </dgm:t>
    </dgm:pt>
    <dgm:pt modelId="{DC890F8C-67CB-43F5-9CAB-002DD01D07A2}" type="pres">
      <dgm:prSet presAssocID="{F20C4553-CC61-435B-9B70-F7311A8DB447}" presName="sibTrans" presStyleCnt="0"/>
      <dgm:spPr/>
    </dgm:pt>
    <dgm:pt modelId="{79859C21-1DD2-444D-B99A-160F014CA351}" type="pres">
      <dgm:prSet presAssocID="{F0280A6D-0E44-4B11-A083-A5E8C48A675C}" presName="node" presStyleLbl="node1" presStyleIdx="6" presStyleCnt="8">
        <dgm:presLayoutVars>
          <dgm:bulletEnabled val="1"/>
        </dgm:presLayoutVars>
      </dgm:prSet>
      <dgm:spPr/>
      <dgm:t>
        <a:bodyPr/>
        <a:lstStyle/>
        <a:p>
          <a:endParaRPr lang="en-CA"/>
        </a:p>
      </dgm:t>
    </dgm:pt>
    <dgm:pt modelId="{756E5E7C-0912-4AE9-84A6-191EF2A0048D}" type="pres">
      <dgm:prSet presAssocID="{38F8F379-8D42-446F-9D36-69C6FC8A08E7}" presName="sibTrans" presStyleCnt="0"/>
      <dgm:spPr/>
    </dgm:pt>
    <dgm:pt modelId="{455D0A1A-6CBA-4AAA-AB11-FA80E01A2990}" type="pres">
      <dgm:prSet presAssocID="{FFFADFFE-EC52-4483-85AB-BE040EDFD009}" presName="node" presStyleLbl="node1" presStyleIdx="7" presStyleCnt="8">
        <dgm:presLayoutVars>
          <dgm:bulletEnabled val="1"/>
        </dgm:presLayoutVars>
      </dgm:prSet>
      <dgm:spPr/>
      <dgm:t>
        <a:bodyPr/>
        <a:lstStyle/>
        <a:p>
          <a:endParaRPr lang="en-CA"/>
        </a:p>
      </dgm:t>
    </dgm:pt>
  </dgm:ptLst>
  <dgm:cxnLst>
    <dgm:cxn modelId="{8C9EAFC1-72A9-48C4-AFAC-6D67DD4D2C80}" type="presOf" srcId="{EC562638-A864-4A04-8755-49E836B6F357}" destId="{9ACE3000-9328-4DB8-8583-568E417DB5AB}" srcOrd="0" destOrd="0" presId="urn:microsoft.com/office/officeart/2005/8/layout/default"/>
    <dgm:cxn modelId="{C6C8A7AE-34CA-41B6-82EB-AE97F35B51B3}" srcId="{EC562638-A864-4A04-8755-49E836B6F357}" destId="{FFFADFFE-EC52-4483-85AB-BE040EDFD009}" srcOrd="7" destOrd="0" parTransId="{2F9E5C3E-6DB2-4F9D-AAD7-DE8276327C89}" sibTransId="{FB1DF79D-4C1C-48EE-B54A-2431435BC8A3}"/>
    <dgm:cxn modelId="{0BA8A080-FD35-4DED-A85E-5B5F304DE0B5}" srcId="{EC562638-A864-4A04-8755-49E836B6F357}" destId="{A0C718D1-0E4E-4CC5-918D-A5903EBA6AC4}" srcOrd="5" destOrd="0" parTransId="{500A800A-E612-492F-9B01-0D874DDE75B0}" sibTransId="{F20C4553-CC61-435B-9B70-F7311A8DB447}"/>
    <dgm:cxn modelId="{E023E667-B6EE-4AA5-AC42-91434B63E679}" type="presOf" srcId="{A2CDC6D0-EDA7-4D37-BF3F-8FAC3FC9BE4D}" destId="{9562B238-167E-4B2F-9635-EDAEAD31D2AD}" srcOrd="0" destOrd="0" presId="urn:microsoft.com/office/officeart/2005/8/layout/default"/>
    <dgm:cxn modelId="{5F541D15-8FEE-4D92-9BDB-0E25043BE7F8}" type="presOf" srcId="{3340ED9C-9085-400F-B4C2-963223222D2F}" destId="{A4CD0F6A-5FF2-458E-BF6E-301FC31C0C42}" srcOrd="0" destOrd="0" presId="urn:microsoft.com/office/officeart/2005/8/layout/default"/>
    <dgm:cxn modelId="{B3121758-1742-4F4A-AB7E-6CEDDC34ADF1}" type="presOf" srcId="{A0C718D1-0E4E-4CC5-918D-A5903EBA6AC4}" destId="{76880E77-C49C-4930-ABDA-F5D0BB834F98}" srcOrd="0" destOrd="0" presId="urn:microsoft.com/office/officeart/2005/8/layout/default"/>
    <dgm:cxn modelId="{383BA351-84CD-4CD7-B923-CBC3B9572723}" srcId="{EC562638-A864-4A04-8755-49E836B6F357}" destId="{F0280A6D-0E44-4B11-A083-A5E8C48A675C}" srcOrd="6" destOrd="0" parTransId="{E8C4F9BF-3AEE-4CA7-BAB3-73033426EC92}" sibTransId="{38F8F379-8D42-446F-9D36-69C6FC8A08E7}"/>
    <dgm:cxn modelId="{93077923-65EF-413E-AE3B-24040E323F35}" type="presOf" srcId="{FFFADFFE-EC52-4483-85AB-BE040EDFD009}" destId="{455D0A1A-6CBA-4AAA-AB11-FA80E01A2990}" srcOrd="0" destOrd="0" presId="urn:microsoft.com/office/officeart/2005/8/layout/default"/>
    <dgm:cxn modelId="{FBDD5B51-7226-48F1-BB5C-A15ED22AF0D9}" type="presOf" srcId="{9FC003FD-04EC-43A1-B811-3353D6BAABFD}" destId="{7D9E7C2E-E8F9-482C-BAB3-BE63E51C642D}" srcOrd="0" destOrd="0" presId="urn:microsoft.com/office/officeart/2005/8/layout/default"/>
    <dgm:cxn modelId="{BE92AF3D-A59D-499F-B53C-701E9F95E339}" srcId="{EC562638-A864-4A04-8755-49E836B6F357}" destId="{904E99A1-3FD3-43E1-972B-6DC21356883D}" srcOrd="0" destOrd="0" parTransId="{DE062969-F77F-4076-8C1D-7529B572076E}" sibTransId="{4ADEE85A-934A-46D9-AFD1-1A9188A5B338}"/>
    <dgm:cxn modelId="{D78D0726-7904-464F-9B01-5F8161E8D2FB}" type="presOf" srcId="{F0280A6D-0E44-4B11-A083-A5E8C48A675C}" destId="{79859C21-1DD2-444D-B99A-160F014CA351}" srcOrd="0" destOrd="0" presId="urn:microsoft.com/office/officeart/2005/8/layout/default"/>
    <dgm:cxn modelId="{3E76E7D7-4C44-400F-9E2F-2914232804F9}" srcId="{EC562638-A864-4A04-8755-49E836B6F357}" destId="{714C65CE-0D60-4E3F-A9C5-DDDA98F8F3EC}" srcOrd="2" destOrd="0" parTransId="{18AF7B6C-2C19-4651-AA00-3CA8042B1566}" sibTransId="{ED7B8BAC-93E5-42AA-B17A-2ADB977C075E}"/>
    <dgm:cxn modelId="{AD1C023B-F319-44B9-9BC6-B8F699F40057}" type="presOf" srcId="{714C65CE-0D60-4E3F-A9C5-DDDA98F8F3EC}" destId="{F7F3CB26-88B9-4840-BF4C-B99C5AE60414}" srcOrd="0" destOrd="0" presId="urn:microsoft.com/office/officeart/2005/8/layout/default"/>
    <dgm:cxn modelId="{752488C0-31BE-46E1-AFD9-0D51E8886DA2}" srcId="{EC562638-A864-4A04-8755-49E836B6F357}" destId="{9FC003FD-04EC-43A1-B811-3353D6BAABFD}" srcOrd="1" destOrd="0" parTransId="{C1EF743F-7499-4E2F-966D-67993F919F17}" sibTransId="{55ECEFD7-CB5B-4E68-B480-68349179D13E}"/>
    <dgm:cxn modelId="{F21872A6-DDBE-48DE-B251-BE9220016563}" type="presOf" srcId="{904E99A1-3FD3-43E1-972B-6DC21356883D}" destId="{4AB80EED-437E-4105-9E05-1FCAA9EDDCBB}" srcOrd="0" destOrd="0" presId="urn:microsoft.com/office/officeart/2005/8/layout/default"/>
    <dgm:cxn modelId="{42FF2BC0-4303-4BC6-B006-A9F6A5F53378}" srcId="{EC562638-A864-4A04-8755-49E836B6F357}" destId="{A2CDC6D0-EDA7-4D37-BF3F-8FAC3FC9BE4D}" srcOrd="4" destOrd="0" parTransId="{C4EDE04E-65F6-413A-A454-7F72B1A87E4C}" sibTransId="{C68FF8DB-A59C-45BF-BDD8-0B21EE2B17F4}"/>
    <dgm:cxn modelId="{CBD57EA1-796B-4469-BA9C-B7EC86634A59}" srcId="{EC562638-A864-4A04-8755-49E836B6F357}" destId="{3340ED9C-9085-400F-B4C2-963223222D2F}" srcOrd="3" destOrd="0" parTransId="{8B7065E0-5CB0-4FD0-9B7E-934690F46D0B}" sibTransId="{3B7EC53C-B0B3-462B-BA7E-B0B598916213}"/>
    <dgm:cxn modelId="{110C986B-18AD-4F93-9851-1E11599A9332}" type="presParOf" srcId="{9ACE3000-9328-4DB8-8583-568E417DB5AB}" destId="{4AB80EED-437E-4105-9E05-1FCAA9EDDCBB}" srcOrd="0" destOrd="0" presId="urn:microsoft.com/office/officeart/2005/8/layout/default"/>
    <dgm:cxn modelId="{B87C3EEE-4DBB-429E-9659-FFB26C465F0B}" type="presParOf" srcId="{9ACE3000-9328-4DB8-8583-568E417DB5AB}" destId="{9EAA7419-ACE3-42C5-85D1-2F7ACF42FC7E}" srcOrd="1" destOrd="0" presId="urn:microsoft.com/office/officeart/2005/8/layout/default"/>
    <dgm:cxn modelId="{E6E94528-4A39-464A-9AA2-557E9912E04A}" type="presParOf" srcId="{9ACE3000-9328-4DB8-8583-568E417DB5AB}" destId="{7D9E7C2E-E8F9-482C-BAB3-BE63E51C642D}" srcOrd="2" destOrd="0" presId="urn:microsoft.com/office/officeart/2005/8/layout/default"/>
    <dgm:cxn modelId="{66F7E4B5-B3FF-4D6A-B497-C69AA3E37A54}" type="presParOf" srcId="{9ACE3000-9328-4DB8-8583-568E417DB5AB}" destId="{B30D89D6-A24E-40D7-9F3E-270BFDDB57EB}" srcOrd="3" destOrd="0" presId="urn:microsoft.com/office/officeart/2005/8/layout/default"/>
    <dgm:cxn modelId="{0429B9DF-F15A-4DE2-8A11-6DF1D3B5CAA3}" type="presParOf" srcId="{9ACE3000-9328-4DB8-8583-568E417DB5AB}" destId="{F7F3CB26-88B9-4840-BF4C-B99C5AE60414}" srcOrd="4" destOrd="0" presId="urn:microsoft.com/office/officeart/2005/8/layout/default"/>
    <dgm:cxn modelId="{1B21E3C5-AC14-4F24-9409-C41EE11C10BC}" type="presParOf" srcId="{9ACE3000-9328-4DB8-8583-568E417DB5AB}" destId="{8747EC25-6A90-453E-8697-0601492AD7FB}" srcOrd="5" destOrd="0" presId="urn:microsoft.com/office/officeart/2005/8/layout/default"/>
    <dgm:cxn modelId="{D72F86FB-20BB-49E9-AC38-FD57CC0E35AA}" type="presParOf" srcId="{9ACE3000-9328-4DB8-8583-568E417DB5AB}" destId="{A4CD0F6A-5FF2-458E-BF6E-301FC31C0C42}" srcOrd="6" destOrd="0" presId="urn:microsoft.com/office/officeart/2005/8/layout/default"/>
    <dgm:cxn modelId="{2E09D859-0097-4D3D-8CD8-41C992729AD3}" type="presParOf" srcId="{9ACE3000-9328-4DB8-8583-568E417DB5AB}" destId="{03A73B5A-5728-4366-8310-8F65C5DC8F25}" srcOrd="7" destOrd="0" presId="urn:microsoft.com/office/officeart/2005/8/layout/default"/>
    <dgm:cxn modelId="{0D8E44A7-D2D5-4286-AAA5-966659923C27}" type="presParOf" srcId="{9ACE3000-9328-4DB8-8583-568E417DB5AB}" destId="{9562B238-167E-4B2F-9635-EDAEAD31D2AD}" srcOrd="8" destOrd="0" presId="urn:microsoft.com/office/officeart/2005/8/layout/default"/>
    <dgm:cxn modelId="{BC4175C4-C1F0-4FFC-8FE2-92049F6B4184}" type="presParOf" srcId="{9ACE3000-9328-4DB8-8583-568E417DB5AB}" destId="{233F0B22-AD8D-4577-9194-FD5ABD320BA4}" srcOrd="9" destOrd="0" presId="urn:microsoft.com/office/officeart/2005/8/layout/default"/>
    <dgm:cxn modelId="{D368B02D-334E-42FF-89BF-D64DB744225C}" type="presParOf" srcId="{9ACE3000-9328-4DB8-8583-568E417DB5AB}" destId="{76880E77-C49C-4930-ABDA-F5D0BB834F98}" srcOrd="10" destOrd="0" presId="urn:microsoft.com/office/officeart/2005/8/layout/default"/>
    <dgm:cxn modelId="{A23F7A39-F517-4232-BC66-8B08D745D876}" type="presParOf" srcId="{9ACE3000-9328-4DB8-8583-568E417DB5AB}" destId="{DC890F8C-67CB-43F5-9CAB-002DD01D07A2}" srcOrd="11" destOrd="0" presId="urn:microsoft.com/office/officeart/2005/8/layout/default"/>
    <dgm:cxn modelId="{4A9255A6-B679-4FB5-9C1D-209DD9CA4115}" type="presParOf" srcId="{9ACE3000-9328-4DB8-8583-568E417DB5AB}" destId="{79859C21-1DD2-444D-B99A-160F014CA351}" srcOrd="12" destOrd="0" presId="urn:microsoft.com/office/officeart/2005/8/layout/default"/>
    <dgm:cxn modelId="{3173492A-938D-42B7-A39F-07760ED0D848}" type="presParOf" srcId="{9ACE3000-9328-4DB8-8583-568E417DB5AB}" destId="{756E5E7C-0912-4AE9-84A6-191EF2A0048D}" srcOrd="13" destOrd="0" presId="urn:microsoft.com/office/officeart/2005/8/layout/default"/>
    <dgm:cxn modelId="{C15F0D0C-27BA-4879-A59B-92B9F5E74C21}" type="presParOf" srcId="{9ACE3000-9328-4DB8-8583-568E417DB5AB}" destId="{455D0A1A-6CBA-4AAA-AB11-FA80E01A299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4F0AA-DBB0-40FD-BA62-196751A0E54C}">
      <dsp:nvSpPr>
        <dsp:cNvPr id="0" name=""/>
        <dsp:cNvSpPr/>
      </dsp:nvSpPr>
      <dsp:spPr>
        <a:xfrm>
          <a:off x="1022942" y="73782"/>
          <a:ext cx="760024" cy="7600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9C2B4-CF8B-4AC5-9909-25A583E146CB}">
      <dsp:nvSpPr>
        <dsp:cNvPr id="0" name=""/>
        <dsp:cNvSpPr/>
      </dsp:nvSpPr>
      <dsp:spPr>
        <a:xfrm>
          <a:off x="1182547" y="233387"/>
          <a:ext cx="440813" cy="440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DFAF04-BDF1-48B6-8E7E-F168B3A6B998}">
      <dsp:nvSpPr>
        <dsp:cNvPr id="0" name=""/>
        <dsp:cNvSpPr/>
      </dsp:nvSpPr>
      <dsp:spPr>
        <a:xfrm>
          <a:off x="1945828" y="73782"/>
          <a:ext cx="179148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Vice President </a:t>
          </a:r>
          <a:r>
            <a:rPr lang="en-US" sz="2000" kern="1200" dirty="0"/>
            <a:t>– Judy Makin</a:t>
          </a:r>
        </a:p>
      </dsp:txBody>
      <dsp:txXfrm>
        <a:off x="1945828" y="73782"/>
        <a:ext cx="1791485" cy="760024"/>
      </dsp:txXfrm>
    </dsp:sp>
    <dsp:sp modelId="{13948130-1F8F-46A8-BC80-B953BB967895}">
      <dsp:nvSpPr>
        <dsp:cNvPr id="0" name=""/>
        <dsp:cNvSpPr/>
      </dsp:nvSpPr>
      <dsp:spPr>
        <a:xfrm>
          <a:off x="4049466" y="73782"/>
          <a:ext cx="760024" cy="76002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D901C-576F-4AB6-8D28-2D0B7CC96F69}">
      <dsp:nvSpPr>
        <dsp:cNvPr id="0" name=""/>
        <dsp:cNvSpPr/>
      </dsp:nvSpPr>
      <dsp:spPr>
        <a:xfrm>
          <a:off x="4209071" y="233387"/>
          <a:ext cx="440813" cy="440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44DBA9-E18E-4A7A-9723-4DD83168EC62}">
      <dsp:nvSpPr>
        <dsp:cNvPr id="0" name=""/>
        <dsp:cNvSpPr/>
      </dsp:nvSpPr>
      <dsp:spPr>
        <a:xfrm>
          <a:off x="4972353" y="73782"/>
          <a:ext cx="179148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Technology</a:t>
          </a:r>
          <a:r>
            <a:rPr lang="en-US" sz="2000" kern="1200" dirty="0"/>
            <a:t> – Steve Fahie</a:t>
          </a:r>
        </a:p>
      </dsp:txBody>
      <dsp:txXfrm>
        <a:off x="4972353" y="73782"/>
        <a:ext cx="1791485" cy="760024"/>
      </dsp:txXfrm>
    </dsp:sp>
    <dsp:sp modelId="{BAFD62E5-DB48-43A2-9FF6-129482A70D74}">
      <dsp:nvSpPr>
        <dsp:cNvPr id="0" name=""/>
        <dsp:cNvSpPr/>
      </dsp:nvSpPr>
      <dsp:spPr>
        <a:xfrm>
          <a:off x="7075991" y="73782"/>
          <a:ext cx="760024" cy="7600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CE83B-D80A-40FC-BADA-24BA4C820FCD}">
      <dsp:nvSpPr>
        <dsp:cNvPr id="0" name=""/>
        <dsp:cNvSpPr/>
      </dsp:nvSpPr>
      <dsp:spPr>
        <a:xfrm>
          <a:off x="7235596" y="233387"/>
          <a:ext cx="440813" cy="440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1B9679-FEDC-4643-B1BE-78339106768E}">
      <dsp:nvSpPr>
        <dsp:cNvPr id="0" name=""/>
        <dsp:cNvSpPr/>
      </dsp:nvSpPr>
      <dsp:spPr>
        <a:xfrm>
          <a:off x="7984259" y="95047"/>
          <a:ext cx="2224774"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Communication</a:t>
          </a:r>
          <a:r>
            <a:rPr lang="en-US" sz="2000" kern="1200" dirty="0"/>
            <a:t> – Amy Baldry</a:t>
          </a:r>
        </a:p>
      </dsp:txBody>
      <dsp:txXfrm>
        <a:off x="7984259" y="95047"/>
        <a:ext cx="2224774" cy="760024"/>
      </dsp:txXfrm>
    </dsp:sp>
    <dsp:sp modelId="{B296CEC9-BE41-4121-A89E-55782C8EA8C8}">
      <dsp:nvSpPr>
        <dsp:cNvPr id="0" name=""/>
        <dsp:cNvSpPr/>
      </dsp:nvSpPr>
      <dsp:spPr>
        <a:xfrm>
          <a:off x="1022942" y="1459106"/>
          <a:ext cx="760024" cy="76002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6999A-3565-43C2-B283-7198C67C2E95}">
      <dsp:nvSpPr>
        <dsp:cNvPr id="0" name=""/>
        <dsp:cNvSpPr/>
      </dsp:nvSpPr>
      <dsp:spPr>
        <a:xfrm>
          <a:off x="1182547" y="1618712"/>
          <a:ext cx="440813" cy="440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70BB8C-C0EC-4D56-8A47-B2B697637C45}">
      <dsp:nvSpPr>
        <dsp:cNvPr id="0" name=""/>
        <dsp:cNvSpPr/>
      </dsp:nvSpPr>
      <dsp:spPr>
        <a:xfrm>
          <a:off x="1945828" y="1459106"/>
          <a:ext cx="179148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Bar</a:t>
          </a:r>
          <a:r>
            <a:rPr lang="en-US" sz="2000" kern="1200" dirty="0"/>
            <a:t> – Brian and Karen Nemes</a:t>
          </a:r>
        </a:p>
      </dsp:txBody>
      <dsp:txXfrm>
        <a:off x="1945828" y="1459106"/>
        <a:ext cx="1791485" cy="760024"/>
      </dsp:txXfrm>
    </dsp:sp>
    <dsp:sp modelId="{938EECE8-9D2B-4604-BEC4-FE95201E7A4C}">
      <dsp:nvSpPr>
        <dsp:cNvPr id="0" name=""/>
        <dsp:cNvSpPr/>
      </dsp:nvSpPr>
      <dsp:spPr>
        <a:xfrm>
          <a:off x="4049466" y="1459106"/>
          <a:ext cx="760024" cy="76002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57852-A727-4BBB-8D12-8530C7350172}">
      <dsp:nvSpPr>
        <dsp:cNvPr id="0" name=""/>
        <dsp:cNvSpPr/>
      </dsp:nvSpPr>
      <dsp:spPr>
        <a:xfrm>
          <a:off x="4209071" y="1618712"/>
          <a:ext cx="440813" cy="4408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33056F-31D0-434D-853E-D7FC4F153EAD}">
      <dsp:nvSpPr>
        <dsp:cNvPr id="0" name=""/>
        <dsp:cNvSpPr/>
      </dsp:nvSpPr>
      <dsp:spPr>
        <a:xfrm>
          <a:off x="4972353" y="1459106"/>
          <a:ext cx="179148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Sports</a:t>
          </a:r>
          <a:r>
            <a:rPr lang="en-US" sz="2000" kern="1200" dirty="0"/>
            <a:t> – Dan Kovacs (new)</a:t>
          </a:r>
        </a:p>
      </dsp:txBody>
      <dsp:txXfrm>
        <a:off x="4972353" y="1459106"/>
        <a:ext cx="1791485" cy="760024"/>
      </dsp:txXfrm>
    </dsp:sp>
    <dsp:sp modelId="{A51F78F2-9035-4DDF-BEA3-49AE9CF16DB0}">
      <dsp:nvSpPr>
        <dsp:cNvPr id="0" name=""/>
        <dsp:cNvSpPr/>
      </dsp:nvSpPr>
      <dsp:spPr>
        <a:xfrm>
          <a:off x="7075991" y="1459106"/>
          <a:ext cx="760024" cy="76002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E3994-E8B2-4AB6-92FD-475B7ACB86D3}">
      <dsp:nvSpPr>
        <dsp:cNvPr id="0" name=""/>
        <dsp:cNvSpPr/>
      </dsp:nvSpPr>
      <dsp:spPr>
        <a:xfrm>
          <a:off x="7235596" y="1618712"/>
          <a:ext cx="440813" cy="4408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8FDD1A-F47E-4797-B0AE-1F03071F3A6B}">
      <dsp:nvSpPr>
        <dsp:cNvPr id="0" name=""/>
        <dsp:cNvSpPr/>
      </dsp:nvSpPr>
      <dsp:spPr>
        <a:xfrm>
          <a:off x="8077945" y="1437841"/>
          <a:ext cx="2186239"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Community Liaison </a:t>
          </a:r>
          <a:r>
            <a:rPr lang="en-US" sz="2000" kern="1200" dirty="0"/>
            <a:t>– Al Joyner</a:t>
          </a:r>
        </a:p>
      </dsp:txBody>
      <dsp:txXfrm>
        <a:off x="8077945" y="1437841"/>
        <a:ext cx="2186239" cy="760024"/>
      </dsp:txXfrm>
    </dsp:sp>
    <dsp:sp modelId="{AB272CD1-1BD5-4A4D-8676-25920A3E7E03}">
      <dsp:nvSpPr>
        <dsp:cNvPr id="0" name=""/>
        <dsp:cNvSpPr/>
      </dsp:nvSpPr>
      <dsp:spPr>
        <a:xfrm>
          <a:off x="1022942" y="2844431"/>
          <a:ext cx="760024" cy="76002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709CB-4656-4512-AF41-A198CD747419}">
      <dsp:nvSpPr>
        <dsp:cNvPr id="0" name=""/>
        <dsp:cNvSpPr/>
      </dsp:nvSpPr>
      <dsp:spPr>
        <a:xfrm>
          <a:off x="1182547" y="3004036"/>
          <a:ext cx="440813" cy="4408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497C38-6120-451C-81F9-447597442427}">
      <dsp:nvSpPr>
        <dsp:cNvPr id="0" name=""/>
        <dsp:cNvSpPr/>
      </dsp:nvSpPr>
      <dsp:spPr>
        <a:xfrm>
          <a:off x="1915454" y="2855064"/>
          <a:ext cx="263905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Secretary / Transit</a:t>
          </a:r>
          <a:r>
            <a:rPr lang="en-US" sz="2000" kern="1200" dirty="0"/>
            <a:t> – Will Rado</a:t>
          </a:r>
        </a:p>
      </dsp:txBody>
      <dsp:txXfrm>
        <a:off x="1915454" y="2855064"/>
        <a:ext cx="2639055" cy="760024"/>
      </dsp:txXfrm>
    </dsp:sp>
    <dsp:sp modelId="{A4A32D97-D0E7-4E92-8102-A56E2ADD017E}">
      <dsp:nvSpPr>
        <dsp:cNvPr id="0" name=""/>
        <dsp:cNvSpPr/>
      </dsp:nvSpPr>
      <dsp:spPr>
        <a:xfrm>
          <a:off x="5615338" y="2844431"/>
          <a:ext cx="760024" cy="76002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F8DD3-54F3-4A55-89F1-F74752FAA3F6}">
      <dsp:nvSpPr>
        <dsp:cNvPr id="0" name=""/>
        <dsp:cNvSpPr/>
      </dsp:nvSpPr>
      <dsp:spPr>
        <a:xfrm>
          <a:off x="5764294" y="2960819"/>
          <a:ext cx="440813" cy="44081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A723B7-4D80-4CF1-A7AF-F082AF17EAFB}">
      <dsp:nvSpPr>
        <dsp:cNvPr id="0" name=""/>
        <dsp:cNvSpPr/>
      </dsp:nvSpPr>
      <dsp:spPr>
        <a:xfrm>
          <a:off x="6482940" y="2801900"/>
          <a:ext cx="3879945" cy="76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US" sz="2000" b="1" kern="1200" dirty="0"/>
            <a:t>Directors at Large </a:t>
          </a:r>
          <a:r>
            <a:rPr lang="en-US" sz="2000" kern="1200" dirty="0"/>
            <a:t>– Sandy Powell,  Kathy Fischer, Nicolette Frosst (new)</a:t>
          </a:r>
        </a:p>
      </dsp:txBody>
      <dsp:txXfrm>
        <a:off x="6482940" y="2801900"/>
        <a:ext cx="3879945" cy="760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80EED-437E-4105-9E05-1FCAA9EDDCBB}">
      <dsp:nvSpPr>
        <dsp:cNvPr id="0" name=""/>
        <dsp:cNvSpPr/>
      </dsp:nvSpPr>
      <dsp:spPr>
        <a:xfrm>
          <a:off x="3231" y="172777"/>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Community Liaison Overview – Allan Joyner</a:t>
          </a:r>
        </a:p>
      </dsp:txBody>
      <dsp:txXfrm>
        <a:off x="3231" y="172777"/>
        <a:ext cx="2563601" cy="1538160"/>
      </dsp:txXfrm>
    </dsp:sp>
    <dsp:sp modelId="{7D9E7C2E-E8F9-482C-BAB3-BE63E51C642D}">
      <dsp:nvSpPr>
        <dsp:cNvPr id="0" name=""/>
        <dsp:cNvSpPr/>
      </dsp:nvSpPr>
      <dsp:spPr>
        <a:xfrm>
          <a:off x="2823193" y="172777"/>
          <a:ext cx="2563601" cy="1538160"/>
        </a:xfrm>
        <a:prstGeom prst="rect">
          <a:avLst/>
        </a:prstGeom>
        <a:solidFill>
          <a:schemeClr val="accent2">
            <a:hueOff val="-87387"/>
            <a:satOff val="4648"/>
            <a:lumOff val="134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Communications - Amy Baldry; Newsletter, Facebook Group, Website</a:t>
          </a:r>
        </a:p>
      </dsp:txBody>
      <dsp:txXfrm>
        <a:off x="2823193" y="172777"/>
        <a:ext cx="2563601" cy="1538160"/>
      </dsp:txXfrm>
    </dsp:sp>
    <dsp:sp modelId="{F7F3CB26-88B9-4840-BF4C-B99C5AE60414}">
      <dsp:nvSpPr>
        <dsp:cNvPr id="0" name=""/>
        <dsp:cNvSpPr/>
      </dsp:nvSpPr>
      <dsp:spPr>
        <a:xfrm>
          <a:off x="5643155" y="172777"/>
          <a:ext cx="2563601" cy="1538160"/>
        </a:xfrm>
        <a:prstGeom prst="rect">
          <a:avLst/>
        </a:prstGeom>
        <a:solidFill>
          <a:schemeClr val="accent2">
            <a:hueOff val="-174774"/>
            <a:satOff val="9296"/>
            <a:lumOff val="268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Participation in the FCA – Kathy Fischer</a:t>
          </a:r>
        </a:p>
      </dsp:txBody>
      <dsp:txXfrm>
        <a:off x="5643155" y="172777"/>
        <a:ext cx="2563601" cy="1538160"/>
      </dsp:txXfrm>
    </dsp:sp>
    <dsp:sp modelId="{A4CD0F6A-5FF2-458E-BF6E-301FC31C0C42}">
      <dsp:nvSpPr>
        <dsp:cNvPr id="0" name=""/>
        <dsp:cNvSpPr/>
      </dsp:nvSpPr>
      <dsp:spPr>
        <a:xfrm>
          <a:off x="8463116" y="172777"/>
          <a:ext cx="2563601" cy="1538160"/>
        </a:xfrm>
        <a:prstGeom prst="rect">
          <a:avLst/>
        </a:prstGeom>
        <a:solidFill>
          <a:schemeClr val="accent2">
            <a:hueOff val="-262161"/>
            <a:satOff val="13944"/>
            <a:lumOff val="403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CAS - Peter Green </a:t>
          </a:r>
        </a:p>
      </dsp:txBody>
      <dsp:txXfrm>
        <a:off x="8463116" y="172777"/>
        <a:ext cx="2563601" cy="1538160"/>
      </dsp:txXfrm>
    </dsp:sp>
    <dsp:sp modelId="{9562B238-167E-4B2F-9635-EDAEAD31D2AD}">
      <dsp:nvSpPr>
        <dsp:cNvPr id="0" name=""/>
        <dsp:cNvSpPr/>
      </dsp:nvSpPr>
      <dsp:spPr>
        <a:xfrm>
          <a:off x="3231" y="1967299"/>
          <a:ext cx="2563601" cy="1538160"/>
        </a:xfrm>
        <a:prstGeom prst="rect">
          <a:avLst/>
        </a:prstGeom>
        <a:solidFill>
          <a:schemeClr val="accent2">
            <a:hueOff val="-349548"/>
            <a:satOff val="18591"/>
            <a:lumOff val="53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Consultations with the Carp Road Corridor BIA and The Carp BIA (Transit, Traffic )  </a:t>
          </a:r>
        </a:p>
      </dsp:txBody>
      <dsp:txXfrm>
        <a:off x="3231" y="1967299"/>
        <a:ext cx="2563601" cy="1538160"/>
      </dsp:txXfrm>
    </dsp:sp>
    <dsp:sp modelId="{76880E77-C49C-4930-ABDA-F5D0BB834F98}">
      <dsp:nvSpPr>
        <dsp:cNvPr id="0" name=""/>
        <dsp:cNvSpPr/>
      </dsp:nvSpPr>
      <dsp:spPr>
        <a:xfrm>
          <a:off x="2823193" y="1967299"/>
          <a:ext cx="2563601" cy="1538160"/>
        </a:xfrm>
        <a:prstGeom prst="rect">
          <a:avLst/>
        </a:prstGeom>
        <a:solidFill>
          <a:schemeClr val="accent2">
            <a:hueOff val="-436935"/>
            <a:satOff val="23239"/>
            <a:lumOff val="672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Diefenbunker collaboration </a:t>
          </a:r>
        </a:p>
      </dsp:txBody>
      <dsp:txXfrm>
        <a:off x="2823193" y="1967299"/>
        <a:ext cx="2563601" cy="1538160"/>
      </dsp:txXfrm>
    </dsp:sp>
    <dsp:sp modelId="{79859C21-1DD2-444D-B99A-160F014CA351}">
      <dsp:nvSpPr>
        <dsp:cNvPr id="0" name=""/>
        <dsp:cNvSpPr/>
      </dsp:nvSpPr>
      <dsp:spPr>
        <a:xfrm>
          <a:off x="5643155" y="1967299"/>
          <a:ext cx="2563601" cy="1538160"/>
        </a:xfrm>
        <a:prstGeom prst="rect">
          <a:avLst/>
        </a:prstGeom>
        <a:solidFill>
          <a:schemeClr val="accent2">
            <a:hueOff val="-524322"/>
            <a:satOff val="27887"/>
            <a:lumOff val="806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Review of Development Applications -  Information Not Advocacy</a:t>
          </a:r>
        </a:p>
      </dsp:txBody>
      <dsp:txXfrm>
        <a:off x="5643155" y="1967299"/>
        <a:ext cx="2563601" cy="1538160"/>
      </dsp:txXfrm>
    </dsp:sp>
    <dsp:sp modelId="{455D0A1A-6CBA-4AAA-AB11-FA80E01A2990}">
      <dsp:nvSpPr>
        <dsp:cNvPr id="0" name=""/>
        <dsp:cNvSpPr/>
      </dsp:nvSpPr>
      <dsp:spPr>
        <a:xfrm>
          <a:off x="8463116" y="1967299"/>
          <a:ext cx="2563601" cy="1538160"/>
        </a:xfrm>
        <a:prstGeom prst="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The new Official Plan - attendance in the open house for the new Official plan, planning community participation in the new Official Plan</a:t>
          </a:r>
        </a:p>
      </dsp:txBody>
      <dsp:txXfrm>
        <a:off x="8463116" y="1967299"/>
        <a:ext cx="2563601" cy="15381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748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4008705" y="0"/>
            <a:ext cx="3066733" cy="427485"/>
          </a:xfrm>
          <a:prstGeom prst="rect">
            <a:avLst/>
          </a:prstGeom>
        </p:spPr>
        <p:txBody>
          <a:bodyPr vert="horz" lIns="91440" tIns="45720" rIns="91440" bIns="45720" rtlCol="0"/>
          <a:lstStyle>
            <a:lvl1pPr algn="r">
              <a:defRPr sz="1200"/>
            </a:lvl1pPr>
          </a:lstStyle>
          <a:p>
            <a:fld id="{1E79383F-64B6-4E71-A15C-A1C56B623803}" type="datetimeFigureOut">
              <a:rPr lang="en-CA" smtClean="0"/>
              <a:t>2019-06-11</a:t>
            </a:fld>
            <a:endParaRPr lang="en-CA" dirty="0"/>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7708" y="4100305"/>
            <a:ext cx="5661660" cy="335479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092629"/>
            <a:ext cx="3066733" cy="42748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08705" y="8092629"/>
            <a:ext cx="3066733" cy="427484"/>
          </a:xfrm>
          <a:prstGeom prst="rect">
            <a:avLst/>
          </a:prstGeom>
        </p:spPr>
        <p:txBody>
          <a:bodyPr vert="horz" lIns="91440" tIns="45720" rIns="91440" bIns="45720" rtlCol="0" anchor="b"/>
          <a:lstStyle>
            <a:lvl1pPr algn="r">
              <a:defRPr sz="1200"/>
            </a:lvl1pPr>
          </a:lstStyle>
          <a:p>
            <a:fld id="{0A6063FD-7A2A-499D-8EF4-582E15A4B6D8}" type="slidenum">
              <a:rPr lang="en-CA" smtClean="0"/>
              <a:t>‹#›</a:t>
            </a:fld>
            <a:endParaRPr lang="en-CA" dirty="0"/>
          </a:p>
        </p:txBody>
      </p:sp>
    </p:spTree>
    <p:extLst>
      <p:ext uri="{BB962C8B-B14F-4D97-AF65-F5344CB8AC3E}">
        <p14:creationId xmlns:p14="http://schemas.microsoft.com/office/powerpoint/2010/main" val="92975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hca-carp.ca/transit-options-for-car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a:t>
            </a:fld>
            <a:endParaRPr lang="en-CA" dirty="0"/>
          </a:p>
        </p:txBody>
      </p:sp>
    </p:spTree>
    <p:extLst>
      <p:ext uri="{BB962C8B-B14F-4D97-AF65-F5344CB8AC3E}">
        <p14:creationId xmlns:p14="http://schemas.microsoft.com/office/powerpoint/2010/main" val="426333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10</a:t>
            </a:fld>
            <a:endParaRPr lang="en-CA" dirty="0"/>
          </a:p>
        </p:txBody>
      </p:sp>
    </p:spTree>
    <p:extLst>
      <p:ext uri="{BB962C8B-B14F-4D97-AF65-F5344CB8AC3E}">
        <p14:creationId xmlns:p14="http://schemas.microsoft.com/office/powerpoint/2010/main" val="57073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11</a:t>
            </a:fld>
            <a:endParaRPr lang="en-CA" dirty="0"/>
          </a:p>
        </p:txBody>
      </p:sp>
    </p:spTree>
    <p:extLst>
      <p:ext uri="{BB962C8B-B14F-4D97-AF65-F5344CB8AC3E}">
        <p14:creationId xmlns:p14="http://schemas.microsoft.com/office/powerpoint/2010/main" val="79265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dirty="0"/>
          </a:p>
        </p:txBody>
      </p:sp>
      <p:sp>
        <p:nvSpPr>
          <p:cNvPr id="275" name="Shape 275"/>
          <p:cNvSpPr>
            <a:spLocks noGrp="1"/>
          </p:cNvSpPr>
          <p:nvPr>
            <p:ph type="body" sz="quarter" idx="1"/>
          </p:nvPr>
        </p:nvSpPr>
        <p:spPr>
          <a:prstGeom prst="rect">
            <a:avLst/>
          </a:prstGeom>
        </p:spPr>
        <p:txBody>
          <a:bodyPr/>
          <a:lstStyle/>
          <a:p>
            <a:r>
              <a:rPr dirty="0"/>
              <a:t>SPEAKING NOTES</a:t>
            </a:r>
          </a:p>
          <a:p>
            <a:endParaRPr dirty="0"/>
          </a:p>
          <a:p>
            <a:r>
              <a:rPr dirty="0"/>
              <a:t>bullet points for Community Liaison would be :</a:t>
            </a:r>
          </a:p>
          <a:p>
            <a:r>
              <a:rPr dirty="0"/>
              <a:t/>
            </a:r>
            <a:br>
              <a:rPr dirty="0"/>
            </a:br>
            <a:endParaRPr dirty="0"/>
          </a:p>
          <a:p>
            <a:r>
              <a:rPr dirty="0"/>
              <a:t>Allan overview </a:t>
            </a:r>
          </a:p>
          <a:p>
            <a:r>
              <a:rPr dirty="0"/>
              <a:t/>
            </a:r>
            <a:br>
              <a:rPr dirty="0"/>
            </a:br>
            <a:endParaRPr dirty="0"/>
          </a:p>
          <a:p>
            <a:r>
              <a:rPr dirty="0"/>
              <a:t>Kathy - Participation in the FCM</a:t>
            </a:r>
          </a:p>
          <a:p>
            <a:r>
              <a:rPr dirty="0"/>
              <a:t/>
            </a:r>
            <a:br>
              <a:rPr dirty="0"/>
            </a:br>
            <a:endParaRPr dirty="0"/>
          </a:p>
          <a:p>
            <a:r>
              <a:rPr dirty="0"/>
              <a:t>Allan - Consultations with the Carp Road Corridor BIA, </a:t>
            </a:r>
          </a:p>
          <a:p>
            <a:r>
              <a:rPr dirty="0"/>
              <a:t>contacts with the councillors office, </a:t>
            </a:r>
          </a:p>
          <a:p>
            <a:r>
              <a:rPr dirty="0"/>
              <a:t>review of development applications, </a:t>
            </a:r>
          </a:p>
          <a:p>
            <a:r>
              <a:rPr dirty="0"/>
              <a:t>participation in public and semi private consultations around the cement plant application, </a:t>
            </a:r>
          </a:p>
          <a:p>
            <a:r>
              <a:rPr dirty="0"/>
              <a:t>The new Official Plan - attendance in the open house for the new Official plan, planning community participation in the new Official Plan</a:t>
            </a:r>
          </a:p>
        </p:txBody>
      </p:sp>
    </p:spTree>
    <p:extLst>
      <p:ext uri="{BB962C8B-B14F-4D97-AF65-F5344CB8AC3E}">
        <p14:creationId xmlns:p14="http://schemas.microsoft.com/office/powerpoint/2010/main" val="417947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endParaRPr dirty="0"/>
          </a:p>
        </p:txBody>
      </p:sp>
      <p:sp>
        <p:nvSpPr>
          <p:cNvPr id="282" name="Shape 282"/>
          <p:cNvSpPr>
            <a:spLocks noGrp="1"/>
          </p:cNvSpPr>
          <p:nvPr>
            <p:ph type="body" sz="quarter" idx="1"/>
          </p:nvPr>
        </p:nvSpPr>
        <p:spPr>
          <a:prstGeom prst="rect">
            <a:avLst/>
          </a:prstGeom>
        </p:spPr>
        <p:txBody>
          <a:bodyPr/>
          <a:lstStyle/>
          <a:p>
            <a:r>
              <a:rPr dirty="0"/>
              <a:t>SPEAKING NOTES</a:t>
            </a:r>
          </a:p>
          <a:p>
            <a:pPr>
              <a:defRPr sz="1600"/>
            </a:pPr>
            <a:endParaRPr dirty="0"/>
          </a:p>
          <a:p>
            <a:pPr>
              <a:defRPr sz="1600"/>
            </a:pPr>
            <a:r>
              <a:rPr dirty="0"/>
              <a:t>The second category we need a slide for is West Carleton Disaster Relief</a:t>
            </a:r>
          </a:p>
          <a:p>
            <a:pPr>
              <a:defRPr sz="1600"/>
            </a:pPr>
            <a:r>
              <a:rPr dirty="0"/>
              <a:t>I’ll attach a graphic</a:t>
            </a:r>
          </a:p>
          <a:p>
            <a:pPr>
              <a:defRPr sz="1600"/>
            </a:pPr>
            <a:r>
              <a:rPr dirty="0"/>
              <a:t>- Tornado Response and the formation of WCDR</a:t>
            </a:r>
          </a:p>
          <a:p>
            <a:pPr>
              <a:defRPr sz="1600"/>
            </a:pPr>
            <a:r>
              <a:rPr dirty="0"/>
              <a:t>- After action reporting and Emergency Preparedness for planning for West Carleton</a:t>
            </a:r>
          </a:p>
          <a:p>
            <a:pPr>
              <a:defRPr sz="1600"/>
            </a:pPr>
            <a:r>
              <a:rPr dirty="0"/>
              <a:t>- Flood response   now in the active phase</a:t>
            </a:r>
          </a:p>
          <a:p>
            <a:pPr>
              <a:defRPr sz="1600"/>
            </a:pPr>
            <a:r>
              <a:rPr dirty="0"/>
              <a:t>- the future </a:t>
            </a:r>
          </a:p>
          <a:p>
            <a:pPr>
              <a:defRPr sz="1600">
                <a:latin typeface="Verdana"/>
                <a:ea typeface="Verdana"/>
                <a:cs typeface="Verdana"/>
                <a:sym typeface="Verdana"/>
              </a:defRPr>
            </a:pPr>
            <a:endParaRPr dirty="0"/>
          </a:p>
          <a:p>
            <a:pPr>
              <a:defRPr sz="1600">
                <a:latin typeface="Verdana"/>
                <a:ea typeface="Verdana"/>
                <a:cs typeface="Verdana"/>
                <a:sym typeface="Verdana"/>
              </a:defRPr>
            </a:pPr>
            <a:r>
              <a:rPr dirty="0"/>
              <a:t>+++</a:t>
            </a:r>
          </a:p>
          <a:p>
            <a:pPr>
              <a:defRPr sz="1600">
                <a:latin typeface="Verdana"/>
                <a:ea typeface="Verdana"/>
                <a:cs typeface="Verdana"/>
                <a:sym typeface="Verdana"/>
              </a:defRPr>
            </a:pPr>
            <a:r>
              <a:rPr dirty="0"/>
              <a:t>In September 2019, a series of tornados left a 20 km trail of destruction across the former township of West Carleton, completely destroying many homes, farms and businesses in Dunrobin &amp; Kinburn. </a:t>
            </a:r>
          </a:p>
          <a:p>
            <a:pPr>
              <a:defRPr sz="1600">
                <a:latin typeface="Verdana"/>
                <a:ea typeface="Verdana"/>
                <a:cs typeface="Verdana"/>
                <a:sym typeface="Verdana"/>
              </a:defRPr>
            </a:pPr>
            <a:r>
              <a:rPr dirty="0"/>
              <a:t>Tornado response and the formation of WCDR</a:t>
            </a:r>
          </a:p>
          <a:p>
            <a:pPr>
              <a:defRPr sz="1600">
                <a:latin typeface="Verdana"/>
                <a:ea typeface="Verdana"/>
                <a:cs typeface="Verdana"/>
                <a:sym typeface="Verdana"/>
              </a:defRPr>
            </a:pPr>
            <a:r>
              <a:rPr dirty="0"/>
              <a:t>From the efforts of volunteers, WCDR has emerged to bring our five largest communities &amp; our local NGOs together to support the survivors; we are “One in Recovery”. </a:t>
            </a:r>
          </a:p>
          <a:p>
            <a:pPr>
              <a:defRPr sz="1600">
                <a:latin typeface="Verdana"/>
                <a:ea typeface="Verdana"/>
                <a:cs typeface="Verdana"/>
                <a:sym typeface="Verdana"/>
              </a:defRPr>
            </a:pPr>
            <a:r>
              <a:rPr dirty="0"/>
              <a:t>145 registered families.</a:t>
            </a:r>
          </a:p>
          <a:p>
            <a:pPr>
              <a:defRPr sz="1600">
                <a:latin typeface="Verdana"/>
                <a:ea typeface="Verdana"/>
                <a:cs typeface="Verdana"/>
                <a:sym typeface="Verdana"/>
              </a:defRPr>
            </a:pPr>
            <a:r>
              <a:rPr dirty="0"/>
              <a:t>After action reporting and Emergency Preparedness for planning for West Carleton</a:t>
            </a:r>
          </a:p>
          <a:p>
            <a:pPr>
              <a:defRPr sz="1600">
                <a:latin typeface="Verdana"/>
                <a:ea typeface="Verdana"/>
                <a:cs typeface="Verdana"/>
                <a:sym typeface="Verdana"/>
              </a:defRPr>
            </a:pPr>
            <a:r>
              <a:rPr dirty="0"/>
              <a:t>Flood response</a:t>
            </a:r>
          </a:p>
          <a:p>
            <a:pPr lvl="1" indent="457200">
              <a:defRPr sz="1600">
                <a:latin typeface="Verdana"/>
                <a:ea typeface="Verdana"/>
                <a:cs typeface="Verdana"/>
                <a:sym typeface="Verdana"/>
              </a:defRPr>
            </a:pPr>
            <a:r>
              <a:rPr dirty="0"/>
              <a:t>Now in active phase</a:t>
            </a:r>
          </a:p>
          <a:p>
            <a:pPr lvl="1" indent="457200">
              <a:defRPr sz="1600">
                <a:latin typeface="Verdana"/>
                <a:ea typeface="Verdana"/>
                <a:cs typeface="Verdana"/>
                <a:sym typeface="Verdana"/>
              </a:defRPr>
            </a:pPr>
            <a:r>
              <a:rPr dirty="0"/>
              <a:t>Planning for the future </a:t>
            </a:r>
          </a:p>
          <a:p>
            <a:pPr>
              <a:defRPr sz="1600">
                <a:latin typeface="Verdana"/>
                <a:ea typeface="Verdana"/>
                <a:cs typeface="Verdana"/>
                <a:sym typeface="Verdana"/>
              </a:defRPr>
            </a:pPr>
            <a:endParaRPr dirty="0"/>
          </a:p>
          <a:p>
            <a:pPr>
              <a:defRPr sz="1600">
                <a:latin typeface="Verdana"/>
                <a:ea typeface="Verdana"/>
                <a:cs typeface="Verdana"/>
                <a:sym typeface="Verdana"/>
              </a:defRPr>
            </a:pPr>
            <a:r>
              <a:rPr dirty="0"/>
              <a:t>West Carleton has started the down the road to recovery. There are many challenges ahead and the volunteers of the WCDR are working directly with those who are affected to ensure all funds donated go towards initiatives that are most needed. </a:t>
            </a:r>
            <a:endParaRPr dirty="0">
              <a:latin typeface="Arial"/>
              <a:ea typeface="Arial"/>
              <a:cs typeface="Arial"/>
              <a:sym typeface="Arial"/>
            </a:endParaRPr>
          </a:p>
          <a:p>
            <a:pPr>
              <a:defRPr sz="1600">
                <a:latin typeface="Verdana"/>
                <a:ea typeface="Verdana"/>
                <a:cs typeface="Verdana"/>
                <a:sym typeface="Verdana"/>
              </a:defRPr>
            </a:pPr>
            <a:endParaRPr dirty="0">
              <a:latin typeface="Arial"/>
              <a:ea typeface="Arial"/>
              <a:cs typeface="Arial"/>
              <a:sym typeface="Arial"/>
            </a:endParaRPr>
          </a:p>
        </p:txBody>
      </p:sp>
    </p:spTree>
    <p:extLst>
      <p:ext uri="{BB962C8B-B14F-4D97-AF65-F5344CB8AC3E}">
        <p14:creationId xmlns:p14="http://schemas.microsoft.com/office/powerpoint/2010/main" val="301972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14</a:t>
            </a:fld>
            <a:endParaRPr lang="en-CA" dirty="0"/>
          </a:p>
        </p:txBody>
      </p:sp>
    </p:spTree>
    <p:extLst>
      <p:ext uri="{BB962C8B-B14F-4D97-AF65-F5344CB8AC3E}">
        <p14:creationId xmlns:p14="http://schemas.microsoft.com/office/powerpoint/2010/main" val="387596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SPEAKING NOTES</a:t>
            </a:r>
          </a:p>
          <a:p>
            <a:endParaRPr lang="en-CA" dirty="0"/>
          </a:p>
          <a:p>
            <a:r>
              <a:rPr lang="en-US" sz="1200" b="0" i="0" kern="1200" dirty="0">
                <a:solidFill>
                  <a:schemeClr val="tx1"/>
                </a:solidFill>
                <a:effectLst/>
                <a:latin typeface="+mn-lt"/>
                <a:ea typeface="+mn-ea"/>
                <a:cs typeface="+mn-cs"/>
              </a:rPr>
              <a:t>I'd say that about 45 people attended</a:t>
            </a:r>
          </a:p>
          <a:p>
            <a:r>
              <a:rPr lang="en-US" sz="1200" b="0" i="0" kern="1200" dirty="0">
                <a:solidFill>
                  <a:schemeClr val="tx1"/>
                </a:solidFill>
                <a:effectLst/>
                <a:latin typeface="+mn-lt"/>
                <a:ea typeface="+mn-ea"/>
                <a:cs typeface="+mn-cs"/>
              </a:rPr>
              <a:t>Excellent presentations from representatives of OC Transpo, Belleville Transit and Innisfil Transit</a:t>
            </a:r>
          </a:p>
          <a:p>
            <a:r>
              <a:rPr lang="en-US" sz="1200" b="0" i="0" kern="1200" dirty="0">
                <a:solidFill>
                  <a:schemeClr val="tx1"/>
                </a:solidFill>
                <a:effectLst/>
                <a:latin typeface="+mn-lt"/>
                <a:ea typeface="+mn-ea"/>
                <a:cs typeface="+mn-cs"/>
              </a:rPr>
              <a:t>Approximately an hour of Q&amp;A from a very engaged audience</a:t>
            </a:r>
          </a:p>
          <a:p>
            <a:r>
              <a:rPr lang="en-US" sz="1200" b="0" i="0" kern="1200" dirty="0">
                <a:solidFill>
                  <a:schemeClr val="tx1"/>
                </a:solidFill>
                <a:effectLst/>
                <a:latin typeface="+mn-lt"/>
                <a:ea typeface="+mn-ea"/>
                <a:cs typeface="+mn-cs"/>
              </a:rPr>
              <a:t>Next steps involve setting up a committee/working group with representation from the HCA, Village BIA, Carp Road BIA, and City Councillor's Office</a:t>
            </a:r>
          </a:p>
          <a:p>
            <a:r>
              <a:rPr lang="en-US" sz="1200" b="0" i="0" kern="1200" dirty="0">
                <a:solidFill>
                  <a:schemeClr val="tx1"/>
                </a:solidFill>
                <a:effectLst/>
                <a:latin typeface="+mn-lt"/>
                <a:ea typeface="+mn-ea"/>
                <a:cs typeface="+mn-cs"/>
              </a:rPr>
              <a:t>Meeting materials can be found at  </a:t>
            </a:r>
            <a:r>
              <a:rPr lang="en-US" sz="1200" b="0" i="0" kern="1200" dirty="0">
                <a:solidFill>
                  <a:schemeClr val="tx1"/>
                </a:solidFill>
                <a:effectLst/>
                <a:latin typeface="+mn-lt"/>
                <a:ea typeface="+mn-ea"/>
                <a:cs typeface="+mn-cs"/>
                <a:hlinkClick r:id="rId3"/>
              </a:rPr>
              <a:t>http://hca-carp.ca/transit-options-for-carp/</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When I speak to the item during the meeting I'll elaborate on each point. </a:t>
            </a:r>
          </a:p>
          <a:p>
            <a:endParaRPr lang="en-CA" dirty="0"/>
          </a:p>
        </p:txBody>
      </p:sp>
      <p:sp>
        <p:nvSpPr>
          <p:cNvPr id="4" name="Slide Number Placeholder 3"/>
          <p:cNvSpPr>
            <a:spLocks noGrp="1"/>
          </p:cNvSpPr>
          <p:nvPr>
            <p:ph type="sldNum" sz="quarter" idx="5"/>
          </p:nvPr>
        </p:nvSpPr>
        <p:spPr/>
        <p:txBody>
          <a:bodyPr/>
          <a:lstStyle/>
          <a:p>
            <a:fld id="{0A6063FD-7A2A-499D-8EF4-582E15A4B6D8}" type="slidenum">
              <a:rPr lang="en-CA" smtClean="0"/>
              <a:t>15</a:t>
            </a:fld>
            <a:endParaRPr lang="en-CA" dirty="0"/>
          </a:p>
        </p:txBody>
      </p:sp>
    </p:spTree>
    <p:extLst>
      <p:ext uri="{BB962C8B-B14F-4D97-AF65-F5344CB8AC3E}">
        <p14:creationId xmlns:p14="http://schemas.microsoft.com/office/powerpoint/2010/main" val="120244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16</a:t>
            </a:fld>
            <a:endParaRPr lang="en-CA" dirty="0"/>
          </a:p>
        </p:txBody>
      </p:sp>
    </p:spTree>
    <p:extLst>
      <p:ext uri="{BB962C8B-B14F-4D97-AF65-F5344CB8AC3E}">
        <p14:creationId xmlns:p14="http://schemas.microsoft.com/office/powerpoint/2010/main" val="138085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17</a:t>
            </a:fld>
            <a:endParaRPr lang="en-CA" dirty="0"/>
          </a:p>
        </p:txBody>
      </p:sp>
    </p:spTree>
    <p:extLst>
      <p:ext uri="{BB962C8B-B14F-4D97-AF65-F5344CB8AC3E}">
        <p14:creationId xmlns:p14="http://schemas.microsoft.com/office/powerpoint/2010/main" val="118698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18</a:t>
            </a:fld>
            <a:endParaRPr lang="en-CA" dirty="0"/>
          </a:p>
        </p:txBody>
      </p:sp>
    </p:spTree>
    <p:extLst>
      <p:ext uri="{BB962C8B-B14F-4D97-AF65-F5344CB8AC3E}">
        <p14:creationId xmlns:p14="http://schemas.microsoft.com/office/powerpoint/2010/main" val="64658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6063FD-7A2A-499D-8EF4-582E15A4B6D8}" type="slidenum">
              <a:rPr lang="en-CA" smtClean="0"/>
              <a:t>19</a:t>
            </a:fld>
            <a:endParaRPr lang="en-CA" dirty="0"/>
          </a:p>
        </p:txBody>
      </p:sp>
    </p:spTree>
    <p:extLst>
      <p:ext uri="{BB962C8B-B14F-4D97-AF65-F5344CB8AC3E}">
        <p14:creationId xmlns:p14="http://schemas.microsoft.com/office/powerpoint/2010/main" val="241556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2</a:t>
            </a:fld>
            <a:endParaRPr lang="en-CA" dirty="0"/>
          </a:p>
        </p:txBody>
      </p:sp>
    </p:spTree>
    <p:extLst>
      <p:ext uri="{BB962C8B-B14F-4D97-AF65-F5344CB8AC3E}">
        <p14:creationId xmlns:p14="http://schemas.microsoft.com/office/powerpoint/2010/main" val="94039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063FD-7A2A-499D-8EF4-582E15A4B6D8}" type="slidenum">
              <a:rPr lang="en-CA" smtClean="0"/>
              <a:t>3</a:t>
            </a:fld>
            <a:endParaRPr lang="en-CA" dirty="0"/>
          </a:p>
        </p:txBody>
      </p:sp>
    </p:spTree>
    <p:extLst>
      <p:ext uri="{BB962C8B-B14F-4D97-AF65-F5344CB8AC3E}">
        <p14:creationId xmlns:p14="http://schemas.microsoft.com/office/powerpoint/2010/main" val="54698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4</a:t>
            </a:fld>
            <a:endParaRPr lang="en-CA" dirty="0"/>
          </a:p>
        </p:txBody>
      </p:sp>
    </p:spTree>
    <p:extLst>
      <p:ext uri="{BB962C8B-B14F-4D97-AF65-F5344CB8AC3E}">
        <p14:creationId xmlns:p14="http://schemas.microsoft.com/office/powerpoint/2010/main" val="323440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6063FD-7A2A-499D-8EF4-582E15A4B6D8}" type="slidenum">
              <a:rPr lang="en-CA" smtClean="0"/>
              <a:t>5</a:t>
            </a:fld>
            <a:endParaRPr lang="en-CA" dirty="0"/>
          </a:p>
        </p:txBody>
      </p:sp>
    </p:spTree>
    <p:extLst>
      <p:ext uri="{BB962C8B-B14F-4D97-AF65-F5344CB8AC3E}">
        <p14:creationId xmlns:p14="http://schemas.microsoft.com/office/powerpoint/2010/main" val="214593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SPEAKING NOTES:</a:t>
            </a:r>
          </a:p>
          <a:p>
            <a:endParaRPr lang="en-US" sz="1400" dirty="0"/>
          </a:p>
          <a:p>
            <a:r>
              <a:rPr lang="en-US" sz="1400" dirty="0"/>
              <a:t>The ice was excellent again this year entirely due to Warren Lathem and his ice crew.</a:t>
            </a:r>
          </a:p>
          <a:p>
            <a:r>
              <a:rPr lang="en-US" sz="1400" dirty="0"/>
              <a:t>Rentals were down again and this is an area that can certainly use some attention.</a:t>
            </a:r>
          </a:p>
          <a:p>
            <a:r>
              <a:rPr lang="en-US" sz="1400" dirty="0"/>
              <a:t>Potential solutions to increase rentals include:</a:t>
            </a:r>
          </a:p>
          <a:p>
            <a:pPr lvl="1"/>
            <a:r>
              <a:rPr lang="en-US" sz="1200" dirty="0"/>
              <a:t>Increase available time slots to 4 a week</a:t>
            </a:r>
          </a:p>
          <a:p>
            <a:pPr lvl="1"/>
            <a:r>
              <a:rPr lang="en-US" sz="1200" dirty="0"/>
              <a:t>Advertise to indoor hockey/West Carleton Junior B team</a:t>
            </a:r>
          </a:p>
          <a:p>
            <a:pPr lvl="1"/>
            <a:r>
              <a:rPr lang="en-US" sz="1200" dirty="0"/>
              <a:t>Advertise on social media</a:t>
            </a:r>
          </a:p>
          <a:p>
            <a:pPr lvl="1"/>
            <a:r>
              <a:rPr lang="en-US" sz="1200" dirty="0"/>
              <a:t>Increase social media presence concerning ice conditions</a:t>
            </a:r>
          </a:p>
          <a:p>
            <a:r>
              <a:rPr lang="en-US" sz="1400" dirty="0"/>
              <a:t>Primary client remains Outdoor Hockey Program</a:t>
            </a:r>
          </a:p>
          <a:p>
            <a:r>
              <a:rPr lang="en-US" sz="1400" dirty="0"/>
              <a:t>This year we introduced free ice on Wednesdays (6-8pm) for Ringette, which was well attended and very much appreciated</a:t>
            </a:r>
          </a:p>
          <a:p>
            <a:r>
              <a:rPr lang="en-US" sz="1400" dirty="0"/>
              <a:t>ODR was used a lot for the Good Deeds Cup video, in concert with the Sports Club and</a:t>
            </a:r>
          </a:p>
          <a:p>
            <a:r>
              <a:rPr lang="en-US" sz="1400" dirty="0"/>
              <a:t>Chevrolet Canada.</a:t>
            </a:r>
          </a:p>
          <a:p>
            <a:r>
              <a:rPr lang="en-US" sz="1400" dirty="0"/>
              <a:t>Lots of room for a Winter Carnival focused on Outdoor Rink, VOLUNTEERS?</a:t>
            </a:r>
          </a:p>
          <a:p>
            <a:r>
              <a:rPr lang="en-US" sz="1400" dirty="0"/>
              <a:t>One 3v3 adult tournament in support of charity got reduced ice cost for one day rental</a:t>
            </a:r>
          </a:p>
          <a:p>
            <a:r>
              <a:rPr lang="en-US" sz="1400" dirty="0"/>
              <a:t>Weather this year was extremely hard on the ice team, and subsequently the budget for ice maintenance</a:t>
            </a:r>
          </a:p>
          <a:p>
            <a:r>
              <a:rPr lang="en-US" sz="1400" dirty="0"/>
              <a:t>Thank you to: Warren Lathem, Joe Paloson, Doug Armstrong and Dave Creighton, who all worked as ice crew.</a:t>
            </a:r>
          </a:p>
          <a:p>
            <a:r>
              <a:rPr lang="en-US" sz="1400" dirty="0"/>
              <a:t>Thank you to Terry Boyd and Brian Boyd from the City who were exceptional help when issues arose that needed the City’s muscle.</a:t>
            </a:r>
          </a:p>
          <a:p>
            <a:r>
              <a:rPr lang="en-US" sz="1400" dirty="0"/>
              <a:t>Georgie Carruthers blew the ice off with his tractor when we had “snowmageddon” this past winter.</a:t>
            </a:r>
          </a:p>
          <a:p>
            <a:r>
              <a:rPr lang="en-US" sz="1400" dirty="0"/>
              <a:t>Peggy and Wendy were the phone team that organized 5:00am ice crews, thank you to them both</a:t>
            </a:r>
          </a:p>
          <a:p>
            <a:r>
              <a:rPr lang="en-US" sz="1400" dirty="0"/>
              <a:t>Upcoming: summer rentals, pickle ball courts, a new Snowblower (City grant)</a:t>
            </a:r>
            <a:endParaRPr lang="en-CA" sz="1400" dirty="0"/>
          </a:p>
          <a:p>
            <a:endParaRPr lang="en-CA" dirty="0"/>
          </a:p>
        </p:txBody>
      </p:sp>
      <p:sp>
        <p:nvSpPr>
          <p:cNvPr id="4" name="Slide Number Placeholder 3"/>
          <p:cNvSpPr>
            <a:spLocks noGrp="1"/>
          </p:cNvSpPr>
          <p:nvPr>
            <p:ph type="sldNum" sz="quarter" idx="5"/>
          </p:nvPr>
        </p:nvSpPr>
        <p:spPr/>
        <p:txBody>
          <a:bodyPr/>
          <a:lstStyle/>
          <a:p>
            <a:fld id="{0A6063FD-7A2A-499D-8EF4-582E15A4B6D8}" type="slidenum">
              <a:rPr lang="en-CA" smtClean="0"/>
              <a:t>6</a:t>
            </a:fld>
            <a:endParaRPr lang="en-CA" dirty="0"/>
          </a:p>
        </p:txBody>
      </p:sp>
    </p:spTree>
    <p:extLst>
      <p:ext uri="{BB962C8B-B14F-4D97-AF65-F5344CB8AC3E}">
        <p14:creationId xmlns:p14="http://schemas.microsoft.com/office/powerpoint/2010/main" val="252884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SPEAKING NOTES: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Last year there were 259 players in Carp</a:t>
            </a:r>
          </a:p>
          <a:p>
            <a:pPr marL="171450" indent="-171450">
              <a:buFont typeface="Arial" panose="020B0604020202020204" pitchFamily="34" charset="0"/>
              <a:buChar char="•"/>
            </a:pPr>
            <a:r>
              <a:rPr lang="en-US" sz="1200" dirty="0"/>
              <a:t>That was 12 teams with 16 coaches</a:t>
            </a:r>
          </a:p>
          <a:p>
            <a:pPr marL="171450" indent="-171450">
              <a:buFont typeface="Arial" panose="020B0604020202020204" pitchFamily="34" charset="0"/>
              <a:buChar char="•"/>
            </a:pPr>
            <a:r>
              <a:rPr lang="en-US" sz="1200" dirty="0"/>
              <a:t>Very popular program that requires a lot of volunteers</a:t>
            </a:r>
          </a:p>
          <a:p>
            <a:pPr marL="171450" indent="-171450">
              <a:buFont typeface="Arial" panose="020B0604020202020204" pitchFamily="34" charset="0"/>
              <a:buChar char="•"/>
            </a:pPr>
            <a:r>
              <a:rPr lang="en-US" sz="1200" dirty="0"/>
              <a:t>Short season is an attractive feature, doesn’t overlap too much with soccer.</a:t>
            </a:r>
          </a:p>
          <a:p>
            <a:pPr marL="171450" indent="-171450">
              <a:buFont typeface="Arial" panose="020B0604020202020204" pitchFamily="34" charset="0"/>
              <a:buChar char="•"/>
            </a:pPr>
            <a:r>
              <a:rPr lang="en-US" sz="1200" dirty="0"/>
              <a:t>Diamonds 1,2 and Craig Side road were well used</a:t>
            </a:r>
          </a:p>
          <a:p>
            <a:pPr marL="171450" indent="-171450">
              <a:buFont typeface="Arial" panose="020B0604020202020204" pitchFamily="34" charset="0"/>
              <a:buChar char="•"/>
            </a:pPr>
            <a:r>
              <a:rPr lang="en-US" sz="1200" dirty="0"/>
              <a:t>Diamonds have been slowly improved over last several years with a City 50/50 grant supporting some grass amending for safety purposes.</a:t>
            </a:r>
          </a:p>
          <a:p>
            <a:pPr marL="171450" indent="-171450">
              <a:buFont typeface="Arial" panose="020B0604020202020204" pitchFamily="34" charset="0"/>
              <a:buChar char="•"/>
            </a:pPr>
            <a:r>
              <a:rPr lang="en-US" sz="1200" dirty="0"/>
              <a:t>HCA bought fence capping last year and supported an additional 10 feet of fence added to the top of diamond two years ago.</a:t>
            </a:r>
          </a:p>
          <a:p>
            <a:pPr marL="171450" indent="-171450">
              <a:buFont typeface="Arial" panose="020B0604020202020204" pitchFamily="34" charset="0"/>
              <a:buChar char="•"/>
            </a:pPr>
            <a:r>
              <a:rPr lang="en-US" sz="1200" dirty="0"/>
              <a:t>Additional improvements are to be budgeted into the HCA finance over the next several years.</a:t>
            </a:r>
          </a:p>
          <a:p>
            <a:pPr marL="171450" indent="-171450">
              <a:buFont typeface="Arial" panose="020B0604020202020204" pitchFamily="34" charset="0"/>
              <a:buChar char="•"/>
            </a:pPr>
            <a:r>
              <a:rPr lang="en-US" sz="1200" dirty="0"/>
              <a:t>The Ontario Women’s CIS Fast Pitch Championships were held in Carp last October as a warm up for the Ontario U19 Men’s Fast Pitch championships scheduled for Carp this summer over the Canada Day weekend. This will be an excellent event for Carp and our excellent diamonds</a:t>
            </a:r>
          </a:p>
          <a:p>
            <a:pPr marL="171450" indent="-171450">
              <a:buFont typeface="Arial" panose="020B0604020202020204" pitchFamily="34" charset="0"/>
              <a:buChar char="•"/>
            </a:pPr>
            <a:r>
              <a:rPr lang="en-US" sz="1200" dirty="0"/>
              <a:t>A team of West Carleton residents plan to bid on the Ontario Men’s Championships if the U19s go well, which would be a major event for Carp in the summer of 2020. The HCA would play a support role for that event.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Vicki Essex-Price was the House league Softball convenor last season, and is again this season</a:t>
            </a:r>
          </a:p>
          <a:p>
            <a:pPr marL="171450" indent="-171450">
              <a:buFont typeface="Arial" panose="020B0604020202020204" pitchFamily="34" charset="0"/>
              <a:buChar char="•"/>
            </a:pPr>
            <a:r>
              <a:rPr lang="en-US" sz="1200" dirty="0"/>
              <a:t>Geoff Lathem was the diamond scheduler again this past year, something he has done for quite some time now</a:t>
            </a:r>
          </a:p>
          <a:p>
            <a:pPr marL="171450" indent="-171450">
              <a:buFont typeface="Arial" panose="020B0604020202020204" pitchFamily="34" charset="0"/>
              <a:buChar char="•"/>
            </a:pPr>
            <a:r>
              <a:rPr lang="en-US" sz="1200" dirty="0"/>
              <a:t>HCA Board hopes to convince him to be a board member after the AGM representing the Carp Ball Diamonds, their improvements and future.</a:t>
            </a:r>
          </a:p>
          <a:p>
            <a:pPr marL="171450" indent="-171450">
              <a:buFont typeface="Arial" panose="020B0604020202020204" pitchFamily="34" charset="0"/>
              <a:buChar char="•"/>
            </a:pPr>
            <a:endParaRPr lang="en-CA" sz="120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0A6063FD-7A2A-499D-8EF4-582E15A4B6D8}" type="slidenum">
              <a:rPr lang="en-CA" smtClean="0"/>
              <a:t>7</a:t>
            </a:fld>
            <a:endParaRPr lang="en-CA" dirty="0"/>
          </a:p>
        </p:txBody>
      </p:sp>
    </p:spTree>
    <p:extLst>
      <p:ext uri="{BB962C8B-B14F-4D97-AF65-F5344CB8AC3E}">
        <p14:creationId xmlns:p14="http://schemas.microsoft.com/office/powerpoint/2010/main" val="145962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063FD-7A2A-499D-8EF4-582E15A4B6D8}" type="slidenum">
              <a:rPr lang="en-CA" smtClean="0"/>
              <a:t>8</a:t>
            </a:fld>
            <a:endParaRPr lang="en-CA" dirty="0"/>
          </a:p>
        </p:txBody>
      </p:sp>
    </p:spTree>
    <p:extLst>
      <p:ext uri="{BB962C8B-B14F-4D97-AF65-F5344CB8AC3E}">
        <p14:creationId xmlns:p14="http://schemas.microsoft.com/office/powerpoint/2010/main" val="11259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SPEAKING NOTES:</a:t>
            </a:r>
          </a:p>
          <a:p>
            <a:endParaRPr lang="en-US" sz="1200" dirty="0"/>
          </a:p>
          <a:p>
            <a:r>
              <a:rPr lang="en-US" sz="1200" dirty="0"/>
              <a:t>Another successful Burger Booth at the carp Fair this past year.</a:t>
            </a:r>
          </a:p>
          <a:p>
            <a:r>
              <a:rPr lang="en-US" sz="1200" dirty="0"/>
              <a:t>The CAS support for our new location has proven to be a gold mime</a:t>
            </a:r>
          </a:p>
          <a:p>
            <a:r>
              <a:rPr lang="en-US" sz="1200" dirty="0"/>
              <a:t>Made over $6000.00 in PROFITS this past year</a:t>
            </a:r>
          </a:p>
          <a:p>
            <a:r>
              <a:rPr lang="en-US" sz="1200" dirty="0"/>
              <a:t>Becoming much more of a business, less of a volunteer event</a:t>
            </a:r>
          </a:p>
          <a:p>
            <a:r>
              <a:rPr lang="en-US" sz="1200" dirty="0"/>
              <a:t>Loss of Friday evening sales entirely due to Tornado events but still ended up doing very well</a:t>
            </a:r>
          </a:p>
          <a:p>
            <a:r>
              <a:rPr lang="en-US" sz="1200" dirty="0"/>
              <a:t>Loss of DMG as beef supplier will lead to a new burger for 2019, but we hope the DMGwill rise from the ashes to renew our “Buy Local” mantra</a:t>
            </a:r>
          </a:p>
          <a:p>
            <a:r>
              <a:rPr lang="en-US" sz="1200" dirty="0"/>
              <a:t>Buns were from Carp Bakery</a:t>
            </a:r>
          </a:p>
          <a:p>
            <a:r>
              <a:rPr lang="en-US" sz="1200" dirty="0"/>
              <a:t>2019 will likely see a change in assignments of shifts, resulting in VETERAN shifts working our busiest times</a:t>
            </a:r>
          </a:p>
          <a:p>
            <a:r>
              <a:rPr lang="en-US" sz="1200" dirty="0"/>
              <a:t>The burger booth AGAIN had support from the West Carleton Business Community that made the event work. Shoudice Mechanical, Stinson Fuels, Boston’s Best Coffee (Dillan Family) all chipped in with free work, or product, that helped with our bottom line</a:t>
            </a:r>
          </a:p>
          <a:p>
            <a:r>
              <a:rPr lang="en-US" sz="1200" dirty="0"/>
              <a:t>In September we opened a special Burger Booth to support the West Carleton Disaster relief efforts (Tornado) as part of the CAS special drive in Bingo.</a:t>
            </a:r>
          </a:p>
          <a:p>
            <a:r>
              <a:rPr lang="en-US" sz="1200" dirty="0"/>
              <a:t>HCA donated $750 from the Burger Booth Profits of that event.</a:t>
            </a:r>
            <a:endParaRPr lang="en-CA" sz="1200" dirty="0"/>
          </a:p>
          <a:p>
            <a:endParaRPr lang="en-CA" dirty="0"/>
          </a:p>
        </p:txBody>
      </p:sp>
      <p:sp>
        <p:nvSpPr>
          <p:cNvPr id="4" name="Slide Number Placeholder 3"/>
          <p:cNvSpPr>
            <a:spLocks noGrp="1"/>
          </p:cNvSpPr>
          <p:nvPr>
            <p:ph type="sldNum" sz="quarter" idx="5"/>
          </p:nvPr>
        </p:nvSpPr>
        <p:spPr/>
        <p:txBody>
          <a:bodyPr/>
          <a:lstStyle/>
          <a:p>
            <a:fld id="{0A6063FD-7A2A-499D-8EF4-582E15A4B6D8}" type="slidenum">
              <a:rPr lang="en-CA" smtClean="0"/>
              <a:t>9</a:t>
            </a:fld>
            <a:endParaRPr lang="en-CA" dirty="0"/>
          </a:p>
        </p:txBody>
      </p:sp>
    </p:spTree>
    <p:extLst>
      <p:ext uri="{BB962C8B-B14F-4D97-AF65-F5344CB8AC3E}">
        <p14:creationId xmlns:p14="http://schemas.microsoft.com/office/powerpoint/2010/main" val="66049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11-Jun-19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11-Jun-19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chor="t">
            <a:normAutofit/>
          </a:bodyPr>
          <a:lstStyle>
            <a:lvl1pPr>
              <a:lnSpc>
                <a:spcPct val="150000"/>
              </a:lnSpc>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pic>
        <p:nvPicPr>
          <p:cNvPr id="9" name="Picture 8">
            <a:extLst>
              <a:ext uri="{FF2B5EF4-FFF2-40B4-BE49-F238E27FC236}">
                <a16:creationId xmlns="" xmlns:a16="http://schemas.microsoft.com/office/drawing/2014/main" id="{3BA2B4EB-65CB-4E28-9AC2-AFE4F78B35E6}"/>
              </a:ext>
            </a:extLst>
          </p:cNvPr>
          <p:cNvPicPr>
            <a:picLocks noChangeAspect="1"/>
          </p:cNvPicPr>
          <p:nvPr userDrawn="1"/>
        </p:nvPicPr>
        <p:blipFill>
          <a:blip r:embed="rId2"/>
          <a:stretch>
            <a:fillRect/>
          </a:stretch>
        </p:blipFill>
        <p:spPr>
          <a:xfrm>
            <a:off x="10674792" y="662096"/>
            <a:ext cx="1035241" cy="10939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11-Jun-19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11-Jun-19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11-Jun-19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14.pn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facebook.com/groups/HuntleyCommunityAssociation/" TargetMode="External"/><Relationship Id="rId3" Type="http://schemas.openxmlformats.org/officeDocument/2006/relationships/hyperlink" Target="mailto:info@hca-Carp.ca" TargetMode="External"/><Relationship Id="rId7" Type="http://schemas.openxmlformats.org/officeDocument/2006/relationships/hyperlink" Target="http://hca-carp.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ttps://twitter.com/hcacarp?lang=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99D7C13F-A74A-458C-BD0A-E94D29F59A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 xmlns:a16="http://schemas.microsoft.com/office/drawing/2014/main" id="{B1F70845-5CBB-4337-AF17-5E241DAE70A4}"/>
              </a:ext>
            </a:extLst>
          </p:cNvPr>
          <p:cNvPicPr>
            <a:picLocks noChangeAspect="1"/>
          </p:cNvPicPr>
          <p:nvPr/>
        </p:nvPicPr>
        <p:blipFill>
          <a:blip r:embed="rId3"/>
          <a:stretch>
            <a:fillRect/>
          </a:stretch>
        </p:blipFill>
        <p:spPr>
          <a:xfrm>
            <a:off x="1294020" y="1208531"/>
            <a:ext cx="4439126" cy="4735069"/>
          </a:xfrm>
          <a:prstGeom prst="rect">
            <a:avLst/>
          </a:prstGeom>
        </p:spPr>
      </p:pic>
      <p:sp>
        <p:nvSpPr>
          <p:cNvPr id="12" name="Rectangle 11">
            <a:extLst>
              <a:ext uri="{FF2B5EF4-FFF2-40B4-BE49-F238E27FC236}">
                <a16:creationId xmlns="" xmlns:a16="http://schemas.microsoft.com/office/drawing/2014/main" id="{4EA0D2BB-E66C-43E1-9553-F0782C7093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1149AC2-5557-4937-A919-8876907E7C00}"/>
              </a:ext>
            </a:extLst>
          </p:cNvPr>
          <p:cNvSpPr>
            <a:spLocks noGrp="1"/>
          </p:cNvSpPr>
          <p:nvPr>
            <p:ph type="ctrTitle"/>
          </p:nvPr>
        </p:nvSpPr>
        <p:spPr>
          <a:xfrm>
            <a:off x="7208769" y="1419225"/>
            <a:ext cx="4115917" cy="2085869"/>
          </a:xfrm>
        </p:spPr>
        <p:txBody>
          <a:bodyPr>
            <a:normAutofit/>
          </a:bodyPr>
          <a:lstStyle/>
          <a:p>
            <a:pPr algn="ctr"/>
            <a:r>
              <a:rPr lang="en-CA" dirty="0">
                <a:solidFill>
                  <a:srgbClr val="FFFFFF"/>
                </a:solidFill>
              </a:rPr>
              <a:t>Huntley community association</a:t>
            </a:r>
          </a:p>
        </p:txBody>
      </p:sp>
      <p:sp>
        <p:nvSpPr>
          <p:cNvPr id="3" name="Subtitle 2">
            <a:extLst>
              <a:ext uri="{FF2B5EF4-FFF2-40B4-BE49-F238E27FC236}">
                <a16:creationId xmlns="" xmlns:a16="http://schemas.microsoft.com/office/drawing/2014/main" id="{BCA52BD4-DAB9-41BD-A9E6-A5D4BBB14A08}"/>
              </a:ext>
            </a:extLst>
          </p:cNvPr>
          <p:cNvSpPr>
            <a:spLocks noGrp="1"/>
          </p:cNvSpPr>
          <p:nvPr>
            <p:ph type="subTitle" idx="1"/>
          </p:nvPr>
        </p:nvSpPr>
        <p:spPr>
          <a:xfrm>
            <a:off x="7208769" y="3893625"/>
            <a:ext cx="4115917" cy="1733655"/>
          </a:xfrm>
        </p:spPr>
        <p:txBody>
          <a:bodyPr>
            <a:normAutofit lnSpcReduction="10000"/>
          </a:bodyPr>
          <a:lstStyle/>
          <a:p>
            <a:pPr algn="ctr"/>
            <a:r>
              <a:rPr lang="en-CA" sz="2400" dirty="0">
                <a:solidFill>
                  <a:schemeClr val="bg1"/>
                </a:solidFill>
              </a:rPr>
              <a:t>Annual general meeting</a:t>
            </a:r>
          </a:p>
          <a:p>
            <a:pPr algn="ctr"/>
            <a:endParaRPr lang="en-CA" sz="2400" dirty="0">
              <a:solidFill>
                <a:schemeClr val="bg1"/>
              </a:solidFill>
            </a:endParaRPr>
          </a:p>
          <a:p>
            <a:pPr algn="ctr"/>
            <a:r>
              <a:rPr lang="en-CA" sz="2400" dirty="0">
                <a:solidFill>
                  <a:schemeClr val="bg1"/>
                </a:solidFill>
              </a:rPr>
              <a:t>May 9, 2019</a:t>
            </a:r>
          </a:p>
        </p:txBody>
      </p:sp>
      <p:sp>
        <p:nvSpPr>
          <p:cNvPr id="7" name="Slide Number Placeholder 3">
            <a:extLst>
              <a:ext uri="{FF2B5EF4-FFF2-40B4-BE49-F238E27FC236}">
                <a16:creationId xmlns="" xmlns:a16="http://schemas.microsoft.com/office/drawing/2014/main" id="{A5A0E3E7-47B7-4226-85FE-450BEC7FD6A7}"/>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1</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412367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Canada Day Breakfast for Seniors – judy makin</a:t>
            </a:r>
            <a:endParaRPr lang="en-CA" dirty="0"/>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a:xfrm>
            <a:off x="581193" y="2180496"/>
            <a:ext cx="5948816" cy="3678303"/>
          </a:xfrm>
        </p:spPr>
        <p:txBody>
          <a:bodyPr numCol="1">
            <a:noAutofit/>
          </a:bodyPr>
          <a:lstStyle/>
          <a:p>
            <a:r>
              <a:rPr lang="en-US" sz="2000" dirty="0"/>
              <a:t>Breakfast to 120 seniors – pancakes and sausages.</a:t>
            </a:r>
          </a:p>
          <a:p>
            <a:r>
              <a:rPr lang="en-US" sz="2000" dirty="0"/>
              <a:t>20 volunteers helped with set-up, decorating, welcoming, cooking, serving, clean-up.</a:t>
            </a:r>
          </a:p>
          <a:p>
            <a:r>
              <a:rPr lang="en-US" sz="2000" dirty="0"/>
              <a:t>All 3 levels of government officials attended - Eli El Chantiry, Merrilee Fullerton, Karen McCrimmon, and Senator Vern White.</a:t>
            </a:r>
          </a:p>
          <a:p>
            <a:r>
              <a:rPr lang="en-US" sz="2000" dirty="0"/>
              <a:t>Blistering heat! 47 degrees humidex</a:t>
            </a:r>
            <a:endParaRPr lang="en-CA" sz="2000"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10</a:t>
            </a:fld>
            <a:endParaRPr lang="en-CA" altLang="en-US" sz="1200" dirty="0">
              <a:solidFill>
                <a:schemeClr val="accent1">
                  <a:lumMod val="75000"/>
                </a:schemeClr>
              </a:solidFill>
              <a:latin typeface="+mj-lt"/>
              <a:cs typeface="Arial" charset="0"/>
            </a:endParaRPr>
          </a:p>
        </p:txBody>
      </p:sp>
      <p:pic>
        <p:nvPicPr>
          <p:cNvPr id="6" name="Picture 5" descr="A group of people standing in a room&#10;&#10;Description automatically generated">
            <a:extLst>
              <a:ext uri="{FF2B5EF4-FFF2-40B4-BE49-F238E27FC236}">
                <a16:creationId xmlns="" xmlns:a16="http://schemas.microsoft.com/office/drawing/2014/main" id="{2F8D5F79-2A79-4BFC-8E02-A5275212FEFC}"/>
              </a:ext>
            </a:extLst>
          </p:cNvPr>
          <p:cNvPicPr>
            <a:picLocks noChangeAspect="1"/>
          </p:cNvPicPr>
          <p:nvPr/>
        </p:nvPicPr>
        <p:blipFill>
          <a:blip r:embed="rId3"/>
          <a:stretch>
            <a:fillRect/>
          </a:stretch>
        </p:blipFill>
        <p:spPr>
          <a:xfrm>
            <a:off x="7106479" y="2437068"/>
            <a:ext cx="2597426" cy="1685235"/>
          </a:xfrm>
          <a:prstGeom prst="rect">
            <a:avLst/>
          </a:prstGeom>
        </p:spPr>
      </p:pic>
      <p:pic>
        <p:nvPicPr>
          <p:cNvPr id="8" name="Picture 7" descr="A picture containing person, wall, indoor, cake&#10;&#10;Description automatically generated">
            <a:extLst>
              <a:ext uri="{FF2B5EF4-FFF2-40B4-BE49-F238E27FC236}">
                <a16:creationId xmlns="" xmlns:a16="http://schemas.microsoft.com/office/drawing/2014/main" id="{60F857B2-7CCC-4DD9-ADD0-198A930A7FE9}"/>
              </a:ext>
            </a:extLst>
          </p:cNvPr>
          <p:cNvPicPr>
            <a:picLocks noChangeAspect="1"/>
          </p:cNvPicPr>
          <p:nvPr/>
        </p:nvPicPr>
        <p:blipFill>
          <a:blip r:embed="rId4"/>
          <a:stretch>
            <a:fillRect/>
          </a:stretch>
        </p:blipFill>
        <p:spPr>
          <a:xfrm>
            <a:off x="9819861" y="1987461"/>
            <a:ext cx="1921358" cy="2134842"/>
          </a:xfrm>
          <a:prstGeom prst="rect">
            <a:avLst/>
          </a:prstGeom>
        </p:spPr>
      </p:pic>
      <p:pic>
        <p:nvPicPr>
          <p:cNvPr id="10" name="Picture 9" descr="A group of people preparing food in a bowl&#10;&#10;Description automatically generated">
            <a:extLst>
              <a:ext uri="{FF2B5EF4-FFF2-40B4-BE49-F238E27FC236}">
                <a16:creationId xmlns="" xmlns:a16="http://schemas.microsoft.com/office/drawing/2014/main" id="{5C2EDCB9-BF2C-4332-B693-0B9E31CE780F}"/>
              </a:ext>
            </a:extLst>
          </p:cNvPr>
          <p:cNvPicPr>
            <a:picLocks noChangeAspect="1"/>
          </p:cNvPicPr>
          <p:nvPr/>
        </p:nvPicPr>
        <p:blipFill>
          <a:blip r:embed="rId5"/>
          <a:stretch>
            <a:fillRect/>
          </a:stretch>
        </p:blipFill>
        <p:spPr>
          <a:xfrm>
            <a:off x="7106479" y="4220558"/>
            <a:ext cx="4634740" cy="2416848"/>
          </a:xfrm>
          <a:prstGeom prst="rect">
            <a:avLst/>
          </a:prstGeom>
        </p:spPr>
      </p:pic>
    </p:spTree>
    <p:extLst>
      <p:ext uri="{BB962C8B-B14F-4D97-AF65-F5344CB8AC3E}">
        <p14:creationId xmlns:p14="http://schemas.microsoft.com/office/powerpoint/2010/main" val="2511373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solidFill>
                  <a:srgbClr val="FFFEFF"/>
                </a:solidFill>
              </a:rPr>
              <a:t>Directors’ Reports</a:t>
            </a:r>
          </a:p>
        </p:txBody>
      </p:sp>
      <p:graphicFrame>
        <p:nvGraphicFramePr>
          <p:cNvPr id="5" name="Content Placeholder 2">
            <a:extLst>
              <a:ext uri="{FF2B5EF4-FFF2-40B4-BE49-F238E27FC236}">
                <a16:creationId xmlns="" xmlns:a16="http://schemas.microsoft.com/office/drawing/2014/main" id="{894C3120-FF7A-4C23-B406-C7833AD94C00}"/>
              </a:ext>
            </a:extLst>
          </p:cNvPr>
          <p:cNvGraphicFramePr>
            <a:graphicFrameLocks noGrp="1"/>
          </p:cNvGraphicFramePr>
          <p:nvPr>
            <p:ph idx="1"/>
            <p:extLst>
              <p:ext uri="{D42A27DB-BD31-4B8C-83A1-F6EECF244321}">
                <p14:modId xmlns:p14="http://schemas.microsoft.com/office/powerpoint/2010/main" val="95437523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78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 name="Title 1"/>
          <p:cNvSpPr txBox="1">
            <a:spLocks noGrp="1"/>
          </p:cNvSpPr>
          <p:nvPr>
            <p:ph type="title"/>
          </p:nvPr>
        </p:nvSpPr>
        <p:spPr>
          <a:xfrm>
            <a:off x="581192" y="702156"/>
            <a:ext cx="11029616" cy="1013800"/>
          </a:xfrm>
          <a:prstGeom prst="rect">
            <a:avLst/>
          </a:prstGeom>
        </p:spPr>
        <p:txBody>
          <a:bodyPr>
            <a:normAutofit/>
          </a:bodyPr>
          <a:lstStyle/>
          <a:p>
            <a:r>
              <a:rPr lang="en-CA" dirty="0">
                <a:solidFill>
                  <a:srgbClr val="FFFEFF"/>
                </a:solidFill>
              </a:rPr>
              <a:t>Community liaison – alLan joyner </a:t>
            </a:r>
          </a:p>
        </p:txBody>
      </p:sp>
      <p:sp>
        <p:nvSpPr>
          <p:cNvPr id="273" name="Slide Number Placeholder 3"/>
          <p:cNvSpPr txBox="1">
            <a:spLocks noGrp="1"/>
          </p:cNvSpPr>
          <p:nvPr>
            <p:ph type="sldNum" sz="quarter" idx="12"/>
          </p:nvPr>
        </p:nvSpPr>
        <p:spPr>
          <a:xfrm>
            <a:off x="10558300" y="5956137"/>
            <a:ext cx="1052508" cy="365125"/>
          </a:xfrm>
          <a:prstGeom prst="rect">
            <a:avLst/>
          </a:prstGeom>
          <a:extLst>
            <a:ext uri="{C572A759-6A51-4108-AA02-DFA0A04FC94B}">
              <ma14:wrappingTextBoxFlag xmlns:ma14="http://schemas.microsoft.com/office/mac/drawingml/2011/main" xmlns="" val="1"/>
            </a:ext>
          </a:extLst>
        </p:spPr>
        <p:txBody>
          <a:bodyPr>
            <a:normAutofit/>
          </a:bodyPr>
          <a:lstStyle>
            <a:lvl1pPr algn="ctr" defTabSz="914400">
              <a:defRPr sz="1200">
                <a:solidFill>
                  <a:srgbClr val="132548"/>
                </a:solidFill>
              </a:defRPr>
            </a:lvl1pPr>
          </a:lstStyle>
          <a:p>
            <a:pPr>
              <a:spcAft>
                <a:spcPts val="600"/>
              </a:spcAft>
            </a:pPr>
            <a:fld id="{86CB4B4D-7CA3-9044-876B-883B54F8677D}" type="slidenum">
              <a:rPr/>
              <a:pPr>
                <a:spcAft>
                  <a:spcPts val="600"/>
                </a:spcAft>
              </a:pPr>
              <a:t>12</a:t>
            </a:fld>
            <a:endParaRPr dirty="0"/>
          </a:p>
        </p:txBody>
      </p:sp>
      <p:graphicFrame>
        <p:nvGraphicFramePr>
          <p:cNvPr id="275" name="Content Placeholder 1">
            <a:extLst>
              <a:ext uri="{FF2B5EF4-FFF2-40B4-BE49-F238E27FC236}">
                <a16:creationId xmlns="" xmlns:a16="http://schemas.microsoft.com/office/drawing/2014/main" id="{F0978C7A-98BF-42E5-BB69-5C322A093CF7}"/>
              </a:ext>
            </a:extLst>
          </p:cNvPr>
          <p:cNvGraphicFramePr>
            <a:graphicFrameLocks noGrp="1"/>
          </p:cNvGraphicFramePr>
          <p:nvPr>
            <p:ph idx="1"/>
            <p:extLst>
              <p:ext uri="{D42A27DB-BD31-4B8C-83A1-F6EECF244321}">
                <p14:modId xmlns:p14="http://schemas.microsoft.com/office/powerpoint/2010/main" val="44582678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 name="Title 1"/>
          <p:cNvSpPr txBox="1">
            <a:spLocks noGrp="1"/>
          </p:cNvSpPr>
          <p:nvPr>
            <p:ph type="title"/>
          </p:nvPr>
        </p:nvSpPr>
        <p:spPr>
          <a:xfrm>
            <a:off x="581192" y="702155"/>
            <a:ext cx="11029616" cy="1013801"/>
          </a:xfrm>
          <a:prstGeom prst="rect">
            <a:avLst/>
          </a:prstGeom>
        </p:spPr>
        <p:txBody>
          <a:bodyPr>
            <a:normAutofit/>
          </a:bodyPr>
          <a:lstStyle/>
          <a:p>
            <a:pPr>
              <a:defRPr>
                <a:latin typeface="Verdana"/>
                <a:ea typeface="Verdana"/>
                <a:cs typeface="Verdana"/>
                <a:sym typeface="Verdana"/>
              </a:defRPr>
            </a:pPr>
            <a:r>
              <a:rPr lang="en-CA" dirty="0"/>
              <a:t>West Carleton disaster relief </a:t>
            </a:r>
            <a:br>
              <a:rPr lang="en-CA" dirty="0"/>
            </a:br>
            <a:r>
              <a:rPr dirty="0">
                <a:latin typeface="Gill Sans MT"/>
                <a:ea typeface="Gill Sans MT"/>
                <a:cs typeface="Gill Sans MT"/>
                <a:sym typeface="Gill Sans MT"/>
              </a:rPr>
              <a:t>– allan joyner, Judy Makin</a:t>
            </a:r>
          </a:p>
        </p:txBody>
      </p:sp>
      <p:sp>
        <p:nvSpPr>
          <p:cNvPr id="93" name="Rectangle 92">
            <a:extLst>
              <a:ext uri="{FF2B5EF4-FFF2-40B4-BE49-F238E27FC236}">
                <a16:creationId xmlns="" xmlns:a16="http://schemas.microsoft.com/office/drawing/2014/main" id="{3FE9758B-E361-4084-8D9F-729FA6C4AD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0" name="WCDR header .png" descr="WCDR header .png"/>
          <p:cNvPicPr>
            <a:picLocks noChangeAspect="1"/>
          </p:cNvPicPr>
          <p:nvPr/>
        </p:nvPicPr>
        <p:blipFill>
          <a:blip r:embed="rId3">
            <a:extLst/>
          </a:blip>
          <a:stretch>
            <a:fillRect/>
          </a:stretch>
        </p:blipFill>
        <p:spPr>
          <a:xfrm>
            <a:off x="657225" y="3577756"/>
            <a:ext cx="4962525" cy="1215818"/>
          </a:xfrm>
          <a:prstGeom prst="rect">
            <a:avLst/>
          </a:prstGeom>
        </p:spPr>
      </p:pic>
      <p:sp>
        <p:nvSpPr>
          <p:cNvPr id="279" name="Slide Number Placeholder 3"/>
          <p:cNvSpPr txBox="1">
            <a:spLocks noGrp="1"/>
          </p:cNvSpPr>
          <p:nvPr>
            <p:ph type="sldNum" sz="quarter" idx="4294967295"/>
          </p:nvPr>
        </p:nvSpPr>
        <p:spPr>
          <a:xfrm>
            <a:off x="10558300" y="6400800"/>
            <a:ext cx="1052508" cy="365125"/>
          </a:xfrm>
          <a:prstGeom prst="rect">
            <a:avLst/>
          </a:prstGeom>
          <a:extLst>
            <a:ext uri="{C572A759-6A51-4108-AA02-DFA0A04FC94B}">
              <ma14:wrappingTextBoxFlag xmlns:ma14="http://schemas.microsoft.com/office/mac/drawingml/2011/main" xmlns="" val="1"/>
            </a:ext>
          </a:extLst>
        </p:spPr>
        <p:txBody>
          <a:bodyPr>
            <a:normAutofit/>
          </a:bodyPr>
          <a:lstStyle>
            <a:lvl1pPr algn="ctr" defTabSz="914400">
              <a:defRPr sz="1200">
                <a:solidFill>
                  <a:srgbClr val="132548"/>
                </a:solidFill>
              </a:defRPr>
            </a:lvl1pPr>
          </a:lstStyle>
          <a:p>
            <a:pPr>
              <a:spcAft>
                <a:spcPts val="600"/>
              </a:spcAft>
            </a:pPr>
            <a:fld id="{86CB4B4D-7CA3-9044-876B-883B54F8677D}" type="slidenum">
              <a:rPr/>
              <a:pPr>
                <a:spcAft>
                  <a:spcPts val="600"/>
                </a:spcAft>
              </a:pPr>
              <a:t>13</a:t>
            </a:fld>
            <a:endParaRPr dirty="0"/>
          </a:p>
        </p:txBody>
      </p:sp>
      <p:sp>
        <p:nvSpPr>
          <p:cNvPr id="2" name="Rectangle 1">
            <a:extLst>
              <a:ext uri="{FF2B5EF4-FFF2-40B4-BE49-F238E27FC236}">
                <a16:creationId xmlns="" xmlns:a16="http://schemas.microsoft.com/office/drawing/2014/main" id="{7D51B735-A729-47F3-B3B0-F120C203BCA2}"/>
              </a:ext>
            </a:extLst>
          </p:cNvPr>
          <p:cNvSpPr/>
          <p:nvPr/>
        </p:nvSpPr>
        <p:spPr>
          <a:xfrm>
            <a:off x="5977736" y="1779945"/>
            <a:ext cx="6214264" cy="4985980"/>
          </a:xfrm>
          <a:prstGeom prst="rect">
            <a:avLst/>
          </a:prstGeom>
        </p:spPr>
        <p:txBody>
          <a:bodyPr wrap="square">
            <a:spAutoFit/>
          </a:bodyPr>
          <a:lstStyle/>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September 2019 – Tornados completely destroy many homes, farms and businesses in Dunrobin &amp; Kinburn. </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Response by Kinburn and Dunrobin and Constance Bay CA’s augmented by HCA and Corkery CAs resulted in the  formation of West Carleton Disaster Relief (WCDR).</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All volunteers, WCDR brought bring five CAs to leverage and guide CAS, United Way and Red Cross support the 145 registered affected families. Included farm families.</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Over $750k in funding; WCDR Volunteers working directly with those affected to ensure all funds donated go towards initiatives that are most needed. </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After action reporting and Emergency Preparedness planning for West Carleton</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The flood response, active in, response, recovery, preparedness phases.</a:t>
            </a:r>
          </a:p>
          <a:p>
            <a:pPr marL="306000" indent="-306000">
              <a:spcBef>
                <a:spcPts val="600"/>
              </a:spcBef>
              <a:buClr>
                <a:schemeClr val="accent2"/>
              </a:buClr>
              <a:buSzPct val="92000"/>
              <a:buFont typeface="Wingdings 2" panose="05020102010507070707" pitchFamily="18" charset="2"/>
              <a:buChar char=""/>
            </a:pPr>
            <a:r>
              <a:rPr lang="en-US" dirty="0">
                <a:solidFill>
                  <a:schemeClr val="tx2"/>
                </a:solidFill>
              </a:rPr>
              <a:t>United Way Community Builder Award shared with WCDR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IMG_2094 WCDRpail.JPG" descr="IMG_2094 WCDRpail.JPG"/>
          <p:cNvPicPr>
            <a:picLocks noChangeAspect="1"/>
          </p:cNvPicPr>
          <p:nvPr/>
        </p:nvPicPr>
        <p:blipFill>
          <a:blip r:embed="rId3">
            <a:extLst/>
          </a:blip>
          <a:stretch>
            <a:fillRect/>
          </a:stretch>
        </p:blipFill>
        <p:spPr>
          <a:xfrm>
            <a:off x="8310362" y="731490"/>
            <a:ext cx="3395491" cy="4527321"/>
          </a:xfrm>
          <a:prstGeom prst="rect">
            <a:avLst/>
          </a:prstGeom>
          <a:ln w="12700">
            <a:miter lim="400000"/>
          </a:ln>
        </p:spPr>
      </p:pic>
      <p:pic>
        <p:nvPicPr>
          <p:cNvPr id="285" name="IMG_1864 3 WCDR.JPG" descr="IMG_1864 3 WCDR.JPG"/>
          <p:cNvPicPr>
            <a:picLocks noChangeAspect="1"/>
          </p:cNvPicPr>
          <p:nvPr/>
        </p:nvPicPr>
        <p:blipFill>
          <a:blip r:embed="rId4">
            <a:extLst/>
          </a:blip>
          <a:stretch>
            <a:fillRect/>
          </a:stretch>
        </p:blipFill>
        <p:spPr>
          <a:xfrm>
            <a:off x="3920976" y="1051901"/>
            <a:ext cx="4636117" cy="3005749"/>
          </a:xfrm>
          <a:prstGeom prst="rect">
            <a:avLst/>
          </a:prstGeom>
          <a:ln w="12700">
            <a:miter lim="400000"/>
          </a:ln>
        </p:spPr>
      </p:pic>
      <p:pic>
        <p:nvPicPr>
          <p:cNvPr id="286" name="IMG_2007 WCDR.JPG" descr="IMG_2007 WCDR.JPG"/>
          <p:cNvPicPr>
            <a:picLocks noChangeAspect="1"/>
          </p:cNvPicPr>
          <p:nvPr/>
        </p:nvPicPr>
        <p:blipFill>
          <a:blip r:embed="rId5">
            <a:extLst/>
          </a:blip>
          <a:stretch>
            <a:fillRect/>
          </a:stretch>
        </p:blipFill>
        <p:spPr>
          <a:xfrm>
            <a:off x="199876" y="2110213"/>
            <a:ext cx="4441929" cy="3331447"/>
          </a:xfrm>
          <a:prstGeom prst="rect">
            <a:avLst/>
          </a:prstGeom>
          <a:ln w="12700">
            <a:miter lim="400000"/>
          </a:ln>
        </p:spPr>
      </p:pic>
      <p:pic>
        <p:nvPicPr>
          <p:cNvPr id="287" name="IMG_2009 3 WCDR.JPG" descr="IMG_2009 3 WCDR.JPG"/>
          <p:cNvPicPr>
            <a:picLocks noChangeAspect="1"/>
          </p:cNvPicPr>
          <p:nvPr/>
        </p:nvPicPr>
        <p:blipFill>
          <a:blip r:embed="rId6">
            <a:extLst/>
          </a:blip>
          <a:stretch>
            <a:fillRect/>
          </a:stretch>
        </p:blipFill>
        <p:spPr>
          <a:xfrm>
            <a:off x="174476" y="635000"/>
            <a:ext cx="2520236" cy="1890177"/>
          </a:xfrm>
          <a:prstGeom prst="rect">
            <a:avLst/>
          </a:prstGeom>
          <a:ln w="12700">
            <a:miter lim="400000"/>
          </a:ln>
        </p:spPr>
      </p:pic>
      <p:pic>
        <p:nvPicPr>
          <p:cNvPr id="288" name="IMG_2010 3 WCDR.JPG" descr="IMG_2010 3 WCDR.JPG"/>
          <p:cNvPicPr>
            <a:picLocks noChangeAspect="1"/>
          </p:cNvPicPr>
          <p:nvPr/>
        </p:nvPicPr>
        <p:blipFill>
          <a:blip r:embed="rId7">
            <a:extLst/>
          </a:blip>
          <a:stretch>
            <a:fillRect/>
          </a:stretch>
        </p:blipFill>
        <p:spPr>
          <a:xfrm>
            <a:off x="8295633" y="4090590"/>
            <a:ext cx="3417593" cy="2563194"/>
          </a:xfrm>
          <a:prstGeom prst="rect">
            <a:avLst/>
          </a:prstGeom>
          <a:ln w="12700">
            <a:miter lim="400000"/>
          </a:ln>
        </p:spPr>
      </p:pic>
      <p:pic>
        <p:nvPicPr>
          <p:cNvPr id="289" name="IMG_2078 WCDR.JPG" descr="IMG_2078 WCDR.JPG"/>
          <p:cNvPicPr>
            <a:picLocks noChangeAspect="1"/>
          </p:cNvPicPr>
          <p:nvPr/>
        </p:nvPicPr>
        <p:blipFill>
          <a:blip r:embed="rId8">
            <a:extLst/>
          </a:blip>
          <a:stretch>
            <a:fillRect/>
          </a:stretch>
        </p:blipFill>
        <p:spPr>
          <a:xfrm>
            <a:off x="5239655" y="4064000"/>
            <a:ext cx="3488500" cy="2616375"/>
          </a:xfrm>
          <a:prstGeom prst="rect">
            <a:avLst/>
          </a:prstGeom>
          <a:ln w="12700">
            <a:miter lim="400000"/>
          </a:ln>
        </p:spPr>
      </p:pic>
      <p:pic>
        <p:nvPicPr>
          <p:cNvPr id="290" name="IMG_1882 WCDR.JPG" descr="IMG_1882 WCDR.JPG"/>
          <p:cNvPicPr>
            <a:picLocks noChangeAspect="1"/>
          </p:cNvPicPr>
          <p:nvPr/>
        </p:nvPicPr>
        <p:blipFill>
          <a:blip r:embed="rId9">
            <a:extLst/>
          </a:blip>
          <a:stretch>
            <a:fillRect/>
          </a:stretch>
        </p:blipFill>
        <p:spPr>
          <a:xfrm>
            <a:off x="2816076" y="4557354"/>
            <a:ext cx="2826513" cy="2119885"/>
          </a:xfrm>
          <a:prstGeom prst="rect">
            <a:avLst/>
          </a:prstGeom>
          <a:ln w="12700">
            <a:miter lim="400000"/>
          </a:ln>
        </p:spPr>
      </p:pic>
      <p:pic>
        <p:nvPicPr>
          <p:cNvPr id="291" name="WCDR header .png" descr="WCDR header .png"/>
          <p:cNvPicPr>
            <a:picLocks noChangeAspect="1"/>
          </p:cNvPicPr>
          <p:nvPr/>
        </p:nvPicPr>
        <p:blipFill>
          <a:blip r:embed="rId10">
            <a:extLst/>
          </a:blip>
          <a:stretch>
            <a:fillRect/>
          </a:stretch>
        </p:blipFill>
        <p:spPr>
          <a:xfrm>
            <a:off x="1971838" y="628650"/>
            <a:ext cx="5558277" cy="1359493"/>
          </a:xfrm>
          <a:prstGeom prst="rect">
            <a:avLst/>
          </a:prstGeom>
          <a:ln w="12700">
            <a:miter lim="4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4BC0E-26DE-45CD-92CF-358324D734A9}"/>
              </a:ext>
            </a:extLst>
          </p:cNvPr>
          <p:cNvSpPr>
            <a:spLocks noGrp="1"/>
          </p:cNvSpPr>
          <p:nvPr>
            <p:ph type="title"/>
          </p:nvPr>
        </p:nvSpPr>
        <p:spPr>
          <a:xfrm>
            <a:off x="581192" y="702156"/>
            <a:ext cx="11029616" cy="1013800"/>
          </a:xfrm>
        </p:spPr>
        <p:txBody>
          <a:bodyPr>
            <a:normAutofit/>
          </a:bodyPr>
          <a:lstStyle/>
          <a:p>
            <a:r>
              <a:rPr lang="en-CA" dirty="0">
                <a:solidFill>
                  <a:srgbClr val="FFFFFF"/>
                </a:solidFill>
              </a:rPr>
              <a:t>hCA Transit Meeting – April 2019 –  will rado	</a:t>
            </a:r>
          </a:p>
        </p:txBody>
      </p:sp>
      <p:pic>
        <p:nvPicPr>
          <p:cNvPr id="5" name="Picture 4" descr="A picture containing clipart&#10;&#10;Description automatically generated">
            <a:extLst>
              <a:ext uri="{FF2B5EF4-FFF2-40B4-BE49-F238E27FC236}">
                <a16:creationId xmlns="" xmlns:a16="http://schemas.microsoft.com/office/drawing/2014/main" id="{423B2DDE-F19C-4E34-AB8E-8201E6E4FCC5}"/>
              </a:ext>
            </a:extLst>
          </p:cNvPr>
          <p:cNvPicPr>
            <a:picLocks noChangeAspect="1"/>
          </p:cNvPicPr>
          <p:nvPr/>
        </p:nvPicPr>
        <p:blipFill>
          <a:blip r:embed="rId3"/>
          <a:stretch>
            <a:fillRect/>
          </a:stretch>
        </p:blipFill>
        <p:spPr>
          <a:xfrm>
            <a:off x="6322523" y="2321382"/>
            <a:ext cx="3020259" cy="851684"/>
          </a:xfrm>
          <a:prstGeom prst="rect">
            <a:avLst/>
          </a:prstGeom>
        </p:spPr>
      </p:pic>
      <p:pic>
        <p:nvPicPr>
          <p:cNvPr id="6" name="Picture 5" descr="A picture containing clipart&#10;&#10;Description automatically generated">
            <a:extLst>
              <a:ext uri="{FF2B5EF4-FFF2-40B4-BE49-F238E27FC236}">
                <a16:creationId xmlns="" xmlns:a16="http://schemas.microsoft.com/office/drawing/2014/main" id="{74ABEC74-FB35-4589-8A1B-0FDB6316B597}"/>
              </a:ext>
            </a:extLst>
          </p:cNvPr>
          <p:cNvPicPr>
            <a:picLocks noChangeAspect="1"/>
          </p:cNvPicPr>
          <p:nvPr/>
        </p:nvPicPr>
        <p:blipFill>
          <a:blip r:embed="rId4"/>
          <a:stretch>
            <a:fillRect/>
          </a:stretch>
        </p:blipFill>
        <p:spPr>
          <a:xfrm>
            <a:off x="6543713" y="4995906"/>
            <a:ext cx="3043534" cy="745766"/>
          </a:xfrm>
          <a:prstGeom prst="rect">
            <a:avLst/>
          </a:prstGeom>
        </p:spPr>
      </p:pic>
      <p:pic>
        <p:nvPicPr>
          <p:cNvPr id="7" name="Picture 6">
            <a:extLst>
              <a:ext uri="{FF2B5EF4-FFF2-40B4-BE49-F238E27FC236}">
                <a16:creationId xmlns="" xmlns:a16="http://schemas.microsoft.com/office/drawing/2014/main" id="{A7079C4F-982C-4002-A749-05A2F40E3EA8}"/>
              </a:ext>
            </a:extLst>
          </p:cNvPr>
          <p:cNvPicPr>
            <a:picLocks noChangeAspect="1"/>
          </p:cNvPicPr>
          <p:nvPr/>
        </p:nvPicPr>
        <p:blipFill>
          <a:blip r:embed="rId5"/>
          <a:stretch>
            <a:fillRect/>
          </a:stretch>
        </p:blipFill>
        <p:spPr>
          <a:xfrm>
            <a:off x="9689290" y="2868331"/>
            <a:ext cx="2082321" cy="2215235"/>
          </a:xfrm>
          <a:prstGeom prst="rect">
            <a:avLst/>
          </a:prstGeom>
        </p:spPr>
      </p:pic>
      <p:sp>
        <p:nvSpPr>
          <p:cNvPr id="3" name="Rectangle 2">
            <a:extLst>
              <a:ext uri="{FF2B5EF4-FFF2-40B4-BE49-F238E27FC236}">
                <a16:creationId xmlns="" xmlns:a16="http://schemas.microsoft.com/office/drawing/2014/main" id="{B3975D96-E77F-4298-AC04-714048EEC0A7}"/>
              </a:ext>
            </a:extLst>
          </p:cNvPr>
          <p:cNvSpPr/>
          <p:nvPr/>
        </p:nvSpPr>
        <p:spPr>
          <a:xfrm>
            <a:off x="336698" y="2026055"/>
            <a:ext cx="5532780" cy="3170099"/>
          </a:xfrm>
          <a:prstGeom prst="rect">
            <a:avLst/>
          </a:prstGeom>
        </p:spPr>
        <p:txBody>
          <a:bodyPr wrap="square">
            <a:spAutoFit/>
          </a:bodyPr>
          <a:lstStyle/>
          <a:p>
            <a:pPr marL="306000" indent="-306000">
              <a:spcBef>
                <a:spcPts val="600"/>
              </a:spcBef>
              <a:buClr>
                <a:schemeClr val="accent2"/>
              </a:buClr>
              <a:buSzPct val="92000"/>
              <a:buFont typeface="Wingdings 2" panose="05020102010507070707" pitchFamily="18" charset="2"/>
              <a:buChar char=""/>
            </a:pPr>
            <a:r>
              <a:rPr lang="en-US" sz="2000" dirty="0"/>
              <a:t>45 </a:t>
            </a:r>
            <a:r>
              <a:rPr lang="en-US" sz="2000" dirty="0">
                <a:solidFill>
                  <a:schemeClr val="tx2"/>
                </a:solidFill>
              </a:rPr>
              <a:t>people attended</a:t>
            </a:r>
          </a:p>
          <a:p>
            <a:pPr marL="306000" indent="-306000">
              <a:spcBef>
                <a:spcPts val="600"/>
              </a:spcBef>
              <a:buClr>
                <a:schemeClr val="accent2"/>
              </a:buClr>
              <a:buSzPct val="92000"/>
              <a:buFont typeface="Wingdings 2" panose="05020102010507070707" pitchFamily="18" charset="2"/>
              <a:buChar char=""/>
            </a:pPr>
            <a:r>
              <a:rPr lang="en-US" sz="2000" dirty="0">
                <a:solidFill>
                  <a:schemeClr val="tx2"/>
                </a:solidFill>
              </a:rPr>
              <a:t>Excellent presentations from representatives of OC Transpo, Belleville Transit and Innisfil Transit</a:t>
            </a:r>
          </a:p>
          <a:p>
            <a:pPr marL="306000" indent="-306000">
              <a:spcBef>
                <a:spcPts val="600"/>
              </a:spcBef>
              <a:buClr>
                <a:schemeClr val="accent2"/>
              </a:buClr>
              <a:buSzPct val="92000"/>
              <a:buFont typeface="Wingdings 2" panose="05020102010507070707" pitchFamily="18" charset="2"/>
              <a:buChar char=""/>
            </a:pPr>
            <a:r>
              <a:rPr lang="en-US" sz="2000" dirty="0">
                <a:solidFill>
                  <a:schemeClr val="tx2"/>
                </a:solidFill>
              </a:rPr>
              <a:t>~ 1 hour Q&amp;A from a very engaged audience</a:t>
            </a:r>
          </a:p>
          <a:p>
            <a:pPr marL="306000" indent="-306000">
              <a:spcBef>
                <a:spcPts val="600"/>
              </a:spcBef>
              <a:buClr>
                <a:schemeClr val="accent2"/>
              </a:buClr>
              <a:buSzPct val="92000"/>
              <a:buFont typeface="Wingdings 2" panose="05020102010507070707" pitchFamily="18" charset="2"/>
              <a:buChar char=""/>
            </a:pPr>
            <a:r>
              <a:rPr lang="en-US" sz="2000" dirty="0">
                <a:solidFill>
                  <a:schemeClr val="tx2"/>
                </a:solidFill>
              </a:rPr>
              <a:t>Next steps - setting up a committee/working group with representation from the HCA, Village BIA, Carp Road BIA, and City Councillor's Office</a:t>
            </a:r>
          </a:p>
          <a:p>
            <a:pPr marL="306000" indent="-306000">
              <a:spcBef>
                <a:spcPts val="600"/>
              </a:spcBef>
              <a:buClr>
                <a:schemeClr val="accent2"/>
              </a:buClr>
              <a:buSzPct val="92000"/>
              <a:buFont typeface="Wingdings 2" panose="05020102010507070707" pitchFamily="18" charset="2"/>
              <a:buChar char=""/>
            </a:pPr>
            <a:r>
              <a:rPr lang="en-US" sz="2000" dirty="0">
                <a:solidFill>
                  <a:schemeClr val="tx2"/>
                </a:solidFill>
              </a:rPr>
              <a:t>Meeting materials can be found at  http://hca-carp.ca/transit-options-for-carp/ </a:t>
            </a:r>
          </a:p>
        </p:txBody>
      </p:sp>
    </p:spTree>
    <p:extLst>
      <p:ext uri="{BB962C8B-B14F-4D97-AF65-F5344CB8AC3E}">
        <p14:creationId xmlns:p14="http://schemas.microsoft.com/office/powerpoint/2010/main" val="87345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Vice President </a:t>
            </a:r>
            <a:r>
              <a:rPr lang="mr-IN" dirty="0"/>
              <a:t>–</a:t>
            </a:r>
            <a:r>
              <a:rPr lang="en-US" dirty="0"/>
              <a:t> Judy Makin</a:t>
            </a:r>
          </a:p>
        </p:txBody>
      </p:sp>
      <p:sp>
        <p:nvSpPr>
          <p:cNvPr id="3" name="Content Placeholder 2"/>
          <p:cNvSpPr>
            <a:spLocks noGrp="1"/>
          </p:cNvSpPr>
          <p:nvPr>
            <p:ph idx="1"/>
          </p:nvPr>
        </p:nvSpPr>
        <p:spPr/>
        <p:txBody>
          <a:bodyPr/>
          <a:lstStyle/>
          <a:p>
            <a:r>
              <a:rPr lang="en-US" dirty="0"/>
              <a:t>Reflections on 2018</a:t>
            </a:r>
          </a:p>
          <a:p>
            <a:r>
              <a:rPr lang="en-US" dirty="0"/>
              <a:t>Activities for adults and Seniors:  Zumba, Bridge Lessons</a:t>
            </a:r>
          </a:p>
          <a:p>
            <a:r>
              <a:rPr lang="en-US" dirty="0"/>
              <a:t>Next year </a:t>
            </a:r>
            <a:r>
              <a:rPr lang="mr-IN" dirty="0"/>
              <a:t>–</a:t>
            </a:r>
            <a:r>
              <a:rPr lang="en-US" dirty="0"/>
              <a:t>  Strategic Planning; governance structure</a:t>
            </a:r>
          </a:p>
          <a:p>
            <a:endParaRPr lang="en-US" dirty="0"/>
          </a:p>
          <a:p>
            <a:pPr lvl="1"/>
            <a:endParaRPr lang="en-US" dirty="0"/>
          </a:p>
        </p:txBody>
      </p:sp>
    </p:spTree>
    <p:extLst>
      <p:ext uri="{BB962C8B-B14F-4D97-AF65-F5344CB8AC3E}">
        <p14:creationId xmlns:p14="http://schemas.microsoft.com/office/powerpoint/2010/main" val="2003866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DBD4729-DBDF-40A6-9BA4-E4C97EF6D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55125130-F4AB-465E-8AE2-E583FCAAB2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 xmlns:a16="http://schemas.microsoft.com/office/drawing/2014/main" id="{E0BA65A2-0302-4468-ADA7-9EC3F9593F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 xmlns:a16="http://schemas.microsoft.com/office/drawing/2014/main" id="{2F8F80BB-E8B6-43B3-9462-B4D497D280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 xmlns:a16="http://schemas.microsoft.com/office/drawing/2014/main" id="{942C8AD6-8796-482B-ACC1-6D686B08E7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457201"/>
            <a:ext cx="1240822"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 xmlns:a16="http://schemas.microsoft.com/office/drawing/2014/main" id="{9874E12F-0FF4-4E5B-90C9-5E28C6D0C5F6}"/>
              </a:ext>
            </a:extLst>
          </p:cNvPr>
          <p:cNvPicPr>
            <a:picLocks noChangeAspect="1"/>
          </p:cNvPicPr>
          <p:nvPr/>
        </p:nvPicPr>
        <p:blipFill>
          <a:blip r:embed="rId3">
            <a:duotone>
              <a:schemeClr val="accent1">
                <a:shade val="45000"/>
                <a:satMod val="135000"/>
              </a:schemeClr>
              <a:prstClr val="white"/>
            </a:duotone>
          </a:blip>
          <a:stretch>
            <a:fillRect/>
          </a:stretch>
        </p:blipFill>
        <p:spPr>
          <a:xfrm>
            <a:off x="4478542" y="1097392"/>
            <a:ext cx="4572800" cy="4572800"/>
          </a:xfrm>
          <a:prstGeom prst="rect">
            <a:avLst/>
          </a:prstGeom>
        </p:spPr>
      </p:pic>
      <p:sp>
        <p:nvSpPr>
          <p:cNvPr id="21" name="Rectangle 20">
            <a:extLst>
              <a:ext uri="{FF2B5EF4-FFF2-40B4-BE49-F238E27FC236}">
                <a16:creationId xmlns="" xmlns:a16="http://schemas.microsoft.com/office/drawing/2014/main" id="{B6B3BF72-6DFA-42DA-A667-9E3A1BCFF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75059" y="457202"/>
            <a:ext cx="9970407" cy="585645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 xmlns:a16="http://schemas.microsoft.com/office/drawing/2014/main" id="{DD02EE65-F2F7-475C-B3F6-1F2C0F2AFDA2}"/>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17</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147885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Election of Hca board directors</a:t>
            </a:r>
            <a:endParaRPr lang="en-CA" dirty="0"/>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p:txBody>
          <a:bodyPr>
            <a:normAutofit fontScale="92500"/>
          </a:bodyPr>
          <a:lstStyle/>
          <a:p>
            <a:r>
              <a:rPr lang="en-US" dirty="0"/>
              <a:t>Eli El-Chantiry, Ottawa City Councillor,  Ward 5 - West Carleton-March</a:t>
            </a:r>
          </a:p>
          <a:p>
            <a:r>
              <a:rPr lang="en-US" dirty="0"/>
              <a:t>Call for nominations for new Directors</a:t>
            </a:r>
          </a:p>
          <a:p>
            <a:r>
              <a:rPr lang="en-US" dirty="0"/>
              <a:t>Continuing Directors:    Judy Makin, Jodi Bell, Will Rado, Pam Meunier, Brian Nemes, Karen Nemes, Sam Bakewell, Steve Fahie, Amy Baldry, Peter Green, Dan Kovacs, Al Joyner, Nicolette Frosst, Kathy Fischer</a:t>
            </a:r>
          </a:p>
          <a:p>
            <a:r>
              <a:rPr lang="en-US" dirty="0"/>
              <a:t>Vote </a:t>
            </a:r>
          </a:p>
          <a:p>
            <a:endParaRPr lang="en-US" dirty="0"/>
          </a:p>
          <a:p>
            <a:endParaRPr lang="en-CA"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18</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22426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172BE-760B-4FAC-8194-98211651E83F}"/>
              </a:ext>
            </a:extLst>
          </p:cNvPr>
          <p:cNvSpPr>
            <a:spLocks noGrp="1"/>
          </p:cNvSpPr>
          <p:nvPr>
            <p:ph type="title"/>
          </p:nvPr>
        </p:nvSpPr>
        <p:spPr>
          <a:xfrm>
            <a:off x="581192" y="702156"/>
            <a:ext cx="11029616" cy="1013800"/>
          </a:xfrm>
        </p:spPr>
        <p:txBody>
          <a:bodyPr>
            <a:normAutofit/>
          </a:bodyPr>
          <a:lstStyle/>
          <a:p>
            <a:r>
              <a:rPr lang="en-CA" dirty="0">
                <a:solidFill>
                  <a:srgbClr val="FFFFFF"/>
                </a:solidFill>
              </a:rPr>
              <a:t>Closing remarks and connecting with us…</a:t>
            </a:r>
          </a:p>
        </p:txBody>
      </p:sp>
      <p:sp>
        <p:nvSpPr>
          <p:cNvPr id="3" name="Content Placeholder 2">
            <a:extLst>
              <a:ext uri="{FF2B5EF4-FFF2-40B4-BE49-F238E27FC236}">
                <a16:creationId xmlns="" xmlns:a16="http://schemas.microsoft.com/office/drawing/2014/main" id="{FA2CB1AE-6735-4E1D-A3A0-8ABE10253D84}"/>
              </a:ext>
            </a:extLst>
          </p:cNvPr>
          <p:cNvSpPr>
            <a:spLocks noGrp="1"/>
          </p:cNvSpPr>
          <p:nvPr>
            <p:ph idx="1"/>
          </p:nvPr>
        </p:nvSpPr>
        <p:spPr>
          <a:xfrm>
            <a:off x="314804" y="2424136"/>
            <a:ext cx="3699935" cy="3434663"/>
          </a:xfrm>
        </p:spPr>
        <p:txBody>
          <a:bodyPr>
            <a:noAutofit/>
          </a:bodyPr>
          <a:lstStyle/>
          <a:p>
            <a:pPr>
              <a:lnSpc>
                <a:spcPct val="140000"/>
              </a:lnSpc>
              <a:spcBef>
                <a:spcPts val="1800"/>
              </a:spcBef>
            </a:pPr>
            <a:r>
              <a:rPr lang="en-CA" sz="2000" dirty="0"/>
              <a:t>You can connect with us via any of the following…</a:t>
            </a:r>
          </a:p>
          <a:p>
            <a:pPr>
              <a:lnSpc>
                <a:spcPct val="140000"/>
              </a:lnSpc>
              <a:spcBef>
                <a:spcPts val="1800"/>
              </a:spcBef>
            </a:pPr>
            <a:endParaRPr lang="en-CA" sz="2000" dirty="0"/>
          </a:p>
          <a:p>
            <a:pPr>
              <a:lnSpc>
                <a:spcPct val="140000"/>
              </a:lnSpc>
              <a:spcBef>
                <a:spcPts val="1800"/>
              </a:spcBef>
            </a:pPr>
            <a:r>
              <a:rPr lang="en-US" sz="2000" dirty="0"/>
              <a:t>If you would like to be added to our monthly newsletter, email </a:t>
            </a:r>
            <a:r>
              <a:rPr lang="en-US" sz="2000" dirty="0">
                <a:hlinkClick r:id="rId3"/>
              </a:rPr>
              <a:t>info@hca-Carp.ca</a:t>
            </a:r>
            <a:endParaRPr lang="en-CA" sz="2000" dirty="0"/>
          </a:p>
        </p:txBody>
      </p:sp>
      <p:sp>
        <p:nvSpPr>
          <p:cNvPr id="13" name="Rectangle 12">
            <a:extLst>
              <a:ext uri="{FF2B5EF4-FFF2-40B4-BE49-F238E27FC236}">
                <a16:creationId xmlns="" xmlns:a16="http://schemas.microsoft.com/office/drawing/2014/main" id="{5C54D7CB-0C91-49BA-BDC8-628D4E04E4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5433" y="1892371"/>
            <a:ext cx="3680469" cy="220396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34D150AB-E647-4B47-A161-70EFA59B3719}"/>
              </a:ext>
            </a:extLst>
          </p:cNvPr>
          <p:cNvPicPr>
            <a:picLocks noChangeAspect="1"/>
          </p:cNvPicPr>
          <p:nvPr/>
        </p:nvPicPr>
        <p:blipFill>
          <a:blip r:embed="rId4"/>
          <a:stretch>
            <a:fillRect/>
          </a:stretch>
        </p:blipFill>
        <p:spPr>
          <a:xfrm>
            <a:off x="5641982" y="1955628"/>
            <a:ext cx="1178629" cy="1159148"/>
          </a:xfrm>
          <a:prstGeom prst="rect">
            <a:avLst/>
          </a:prstGeom>
        </p:spPr>
      </p:pic>
      <p:sp>
        <p:nvSpPr>
          <p:cNvPr id="15" name="Rectangle 14">
            <a:extLst>
              <a:ext uri="{FF2B5EF4-FFF2-40B4-BE49-F238E27FC236}">
                <a16:creationId xmlns="" xmlns:a16="http://schemas.microsoft.com/office/drawing/2014/main" id="{17AA1860-70B6-4D74-8E50-89C5CFA4EA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51598" y="4186861"/>
            <a:ext cx="3680469" cy="221020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 xmlns:a16="http://schemas.microsoft.com/office/drawing/2014/main" id="{57D5D62A-CCC0-4761-9D12-E61B25B1FECA}"/>
              </a:ext>
            </a:extLst>
          </p:cNvPr>
          <p:cNvPicPr>
            <a:picLocks noChangeAspect="1"/>
          </p:cNvPicPr>
          <p:nvPr/>
        </p:nvPicPr>
        <p:blipFill>
          <a:blip r:embed="rId5"/>
          <a:stretch>
            <a:fillRect/>
          </a:stretch>
        </p:blipFill>
        <p:spPr>
          <a:xfrm>
            <a:off x="4942846" y="4521152"/>
            <a:ext cx="2311222" cy="1546418"/>
          </a:xfrm>
          <a:prstGeom prst="rect">
            <a:avLst/>
          </a:prstGeom>
        </p:spPr>
      </p:pic>
      <p:sp>
        <p:nvSpPr>
          <p:cNvPr id="17" name="Rectangle 16">
            <a:extLst>
              <a:ext uri="{FF2B5EF4-FFF2-40B4-BE49-F238E27FC236}">
                <a16:creationId xmlns="" xmlns:a16="http://schemas.microsoft.com/office/drawing/2014/main" id="{034FA9EC-3E4B-41A6-9164-6C10794D7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493" y="1892370"/>
            <a:ext cx="3699935" cy="450469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 xmlns:a16="http://schemas.microsoft.com/office/drawing/2014/main" id="{95A441C0-8AE1-45F7-9F5F-AD091A2ED57B}"/>
              </a:ext>
            </a:extLst>
          </p:cNvPr>
          <p:cNvPicPr>
            <a:picLocks noChangeAspect="1"/>
          </p:cNvPicPr>
          <p:nvPr/>
        </p:nvPicPr>
        <p:blipFill>
          <a:blip r:embed="rId6"/>
          <a:stretch>
            <a:fillRect/>
          </a:stretch>
        </p:blipFill>
        <p:spPr>
          <a:xfrm>
            <a:off x="8367531" y="2535202"/>
            <a:ext cx="3033384" cy="3235610"/>
          </a:xfrm>
          <a:prstGeom prst="rect">
            <a:avLst/>
          </a:prstGeom>
        </p:spPr>
      </p:pic>
      <p:sp>
        <p:nvSpPr>
          <p:cNvPr id="9" name="Rectangle 8">
            <a:extLst>
              <a:ext uri="{FF2B5EF4-FFF2-40B4-BE49-F238E27FC236}">
                <a16:creationId xmlns="" xmlns:a16="http://schemas.microsoft.com/office/drawing/2014/main" id="{43F6E4F3-D00B-48CF-9FA1-649A7EAD5273}"/>
              </a:ext>
            </a:extLst>
          </p:cNvPr>
          <p:cNvSpPr/>
          <p:nvPr/>
        </p:nvSpPr>
        <p:spPr>
          <a:xfrm>
            <a:off x="8420868" y="5925537"/>
            <a:ext cx="2980047" cy="399853"/>
          </a:xfrm>
          <a:prstGeom prst="rect">
            <a:avLst/>
          </a:prstGeom>
        </p:spPr>
        <p:txBody>
          <a:bodyPr wrap="none">
            <a:spAutoFit/>
          </a:bodyPr>
          <a:lstStyle/>
          <a:p>
            <a:pPr>
              <a:lnSpc>
                <a:spcPct val="140000"/>
              </a:lnSpc>
              <a:spcBef>
                <a:spcPts val="1800"/>
              </a:spcBef>
            </a:pPr>
            <a:r>
              <a:rPr lang="en-US" sz="1600" dirty="0"/>
              <a:t>HCA website - </a:t>
            </a:r>
            <a:r>
              <a:rPr lang="en-CA" sz="1600" dirty="0">
                <a:hlinkClick r:id="rId7"/>
              </a:rPr>
              <a:t>http://hca-carp.ca/</a:t>
            </a:r>
            <a:endParaRPr lang="en-CA" sz="1600" dirty="0"/>
          </a:p>
        </p:txBody>
      </p:sp>
      <p:sp>
        <p:nvSpPr>
          <p:cNvPr id="10" name="Rectangle 9">
            <a:extLst>
              <a:ext uri="{FF2B5EF4-FFF2-40B4-BE49-F238E27FC236}">
                <a16:creationId xmlns="" xmlns:a16="http://schemas.microsoft.com/office/drawing/2014/main" id="{CB846014-6838-491E-8AFD-E0F98723093B}"/>
              </a:ext>
            </a:extLst>
          </p:cNvPr>
          <p:cNvSpPr/>
          <p:nvPr/>
        </p:nvSpPr>
        <p:spPr>
          <a:xfrm>
            <a:off x="4437520" y="3459696"/>
            <a:ext cx="3189138" cy="584775"/>
          </a:xfrm>
          <a:prstGeom prst="rect">
            <a:avLst/>
          </a:prstGeom>
        </p:spPr>
        <p:txBody>
          <a:bodyPr wrap="square">
            <a:spAutoFit/>
          </a:bodyPr>
          <a:lstStyle/>
          <a:p>
            <a:pPr>
              <a:spcBef>
                <a:spcPts val="1800"/>
              </a:spcBef>
            </a:pPr>
            <a:r>
              <a:rPr lang="en-CA" sz="1600" dirty="0">
                <a:hlinkClick r:id="rId8"/>
              </a:rPr>
              <a:t>https://www.facebook.com/groups/HuntleyCommunityAssociation/</a:t>
            </a:r>
            <a:endParaRPr lang="en-CA" sz="1600" dirty="0"/>
          </a:p>
        </p:txBody>
      </p:sp>
      <p:sp>
        <p:nvSpPr>
          <p:cNvPr id="11" name="Rectangle 10">
            <a:extLst>
              <a:ext uri="{FF2B5EF4-FFF2-40B4-BE49-F238E27FC236}">
                <a16:creationId xmlns="" xmlns:a16="http://schemas.microsoft.com/office/drawing/2014/main" id="{A722954D-6B6C-4216-BEF5-C8F300E4270A}"/>
              </a:ext>
            </a:extLst>
          </p:cNvPr>
          <p:cNvSpPr/>
          <p:nvPr/>
        </p:nvSpPr>
        <p:spPr>
          <a:xfrm>
            <a:off x="4419626" y="5971178"/>
            <a:ext cx="3145733" cy="338554"/>
          </a:xfrm>
          <a:prstGeom prst="rect">
            <a:avLst/>
          </a:prstGeom>
        </p:spPr>
        <p:txBody>
          <a:bodyPr wrap="none">
            <a:spAutoFit/>
          </a:bodyPr>
          <a:lstStyle/>
          <a:p>
            <a:r>
              <a:rPr lang="en-CA" sz="1600" dirty="0">
                <a:hlinkClick r:id="rId9"/>
              </a:rPr>
              <a:t>https://twitter.com/hcacarp?lang=en</a:t>
            </a:r>
            <a:endParaRPr lang="en-CA" sz="1600" dirty="0"/>
          </a:p>
        </p:txBody>
      </p:sp>
    </p:spTree>
    <p:extLst>
      <p:ext uri="{BB962C8B-B14F-4D97-AF65-F5344CB8AC3E}">
        <p14:creationId xmlns:p14="http://schemas.microsoft.com/office/powerpoint/2010/main" val="106067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6513ED-252C-4CCF-99B6-816FA7D4D02F}"/>
              </a:ext>
            </a:extLst>
          </p:cNvPr>
          <p:cNvSpPr>
            <a:spLocks noGrp="1"/>
          </p:cNvSpPr>
          <p:nvPr>
            <p:ph type="title"/>
          </p:nvPr>
        </p:nvSpPr>
        <p:spPr/>
        <p:txBody>
          <a:bodyPr/>
          <a:lstStyle/>
          <a:p>
            <a:r>
              <a:rPr lang="en-CA" dirty="0"/>
              <a:t>agenda</a:t>
            </a:r>
          </a:p>
        </p:txBody>
      </p:sp>
      <p:graphicFrame>
        <p:nvGraphicFramePr>
          <p:cNvPr id="3" name="Table 2">
            <a:extLst>
              <a:ext uri="{FF2B5EF4-FFF2-40B4-BE49-F238E27FC236}">
                <a16:creationId xmlns="" xmlns:a16="http://schemas.microsoft.com/office/drawing/2014/main" id="{19F1047E-2CB2-4C81-8D6C-70495A016ACC}"/>
              </a:ext>
            </a:extLst>
          </p:cNvPr>
          <p:cNvGraphicFramePr>
            <a:graphicFrameLocks noGrp="1"/>
          </p:cNvGraphicFramePr>
          <p:nvPr>
            <p:extLst>
              <p:ext uri="{D42A27DB-BD31-4B8C-83A1-F6EECF244321}">
                <p14:modId xmlns:p14="http://schemas.microsoft.com/office/powerpoint/2010/main" val="738080183"/>
              </p:ext>
            </p:extLst>
          </p:nvPr>
        </p:nvGraphicFramePr>
        <p:xfrm>
          <a:off x="445009" y="2348043"/>
          <a:ext cx="11301982" cy="3302000"/>
        </p:xfrm>
        <a:graphic>
          <a:graphicData uri="http://schemas.openxmlformats.org/drawingml/2006/table">
            <a:tbl>
              <a:tblPr firstRow="1" bandRow="1">
                <a:tableStyleId>{5C22544A-7EE6-4342-B048-85BDC9FD1C3A}</a:tableStyleId>
              </a:tblPr>
              <a:tblGrid>
                <a:gridCol w="4607468">
                  <a:extLst>
                    <a:ext uri="{9D8B030D-6E8A-4147-A177-3AD203B41FA5}">
                      <a16:colId xmlns="" xmlns:a16="http://schemas.microsoft.com/office/drawing/2014/main" val="1624120702"/>
                    </a:ext>
                  </a:extLst>
                </a:gridCol>
                <a:gridCol w="6694514">
                  <a:extLst>
                    <a:ext uri="{9D8B030D-6E8A-4147-A177-3AD203B41FA5}">
                      <a16:colId xmlns="" xmlns:a16="http://schemas.microsoft.com/office/drawing/2014/main" val="2521869712"/>
                    </a:ext>
                  </a:extLst>
                </a:gridCol>
              </a:tblGrid>
              <a:tr h="173973">
                <a:tc>
                  <a:txBody>
                    <a:bodyPr/>
                    <a:lstStyle/>
                    <a:p>
                      <a:pPr algn="l"/>
                      <a:r>
                        <a:rPr lang="en-CA" sz="1600" dirty="0"/>
                        <a:t>TOPIC</a:t>
                      </a:r>
                    </a:p>
                  </a:txBody>
                  <a:tcPr anchor="ctr"/>
                </a:tc>
                <a:tc>
                  <a:txBody>
                    <a:bodyPr/>
                    <a:lstStyle/>
                    <a:p>
                      <a:pPr algn="l"/>
                      <a:r>
                        <a:rPr lang="en-CA" sz="1600" dirty="0"/>
                        <a:t>PRESENTER</a:t>
                      </a:r>
                    </a:p>
                  </a:txBody>
                  <a:tcPr anchor="ctr"/>
                </a:tc>
                <a:extLst>
                  <a:ext uri="{0D108BD9-81ED-4DB2-BD59-A6C34878D82A}">
                    <a16:rowId xmlns="" xmlns:a16="http://schemas.microsoft.com/office/drawing/2014/main" val="3473667173"/>
                  </a:ext>
                </a:extLst>
              </a:tr>
              <a:tr h="370840">
                <a:tc>
                  <a:txBody>
                    <a:bodyPr/>
                    <a:lstStyle/>
                    <a:p>
                      <a:pPr marL="0" algn="l" defTabSz="457200" rtl="0" eaLnBrk="1" latinLnBrk="0" hangingPunct="1"/>
                      <a:r>
                        <a:rPr lang="en-CA" sz="1600" b="1" kern="1200" dirty="0">
                          <a:solidFill>
                            <a:schemeClr val="dk1"/>
                          </a:solidFill>
                          <a:latin typeface="+mn-lt"/>
                          <a:ea typeface="+mn-ea"/>
                          <a:cs typeface="+mn-cs"/>
                        </a:rPr>
                        <a:t>Welcome &amp; Introductions</a:t>
                      </a:r>
                    </a:p>
                  </a:txBody>
                  <a:tcPr/>
                </a:tc>
                <a:tc>
                  <a:txBody>
                    <a:bodyPr/>
                    <a:lstStyle/>
                    <a:p>
                      <a:pPr marL="0" algn="l" defTabSz="457200" rtl="0" eaLnBrk="1" latinLnBrk="0" hangingPunct="1"/>
                      <a:r>
                        <a:rPr lang="en-CA" sz="1600" b="1" kern="1200" dirty="0">
                          <a:solidFill>
                            <a:schemeClr val="dk1"/>
                          </a:solidFill>
                          <a:latin typeface="+mn-lt"/>
                          <a:ea typeface="+mn-ea"/>
                          <a:cs typeface="+mn-cs"/>
                        </a:rPr>
                        <a:t>Judy Makin, </a:t>
                      </a:r>
                      <a:r>
                        <a:rPr lang="en-CA" sz="1600" kern="1200" dirty="0">
                          <a:solidFill>
                            <a:schemeClr val="dk1"/>
                          </a:solidFill>
                          <a:latin typeface="+mn-lt"/>
                          <a:ea typeface="+mn-ea"/>
                          <a:cs typeface="+mn-cs"/>
                        </a:rPr>
                        <a:t>VP, Huntley Community Association</a:t>
                      </a:r>
                    </a:p>
                  </a:txBody>
                  <a:tcPr/>
                </a:tc>
                <a:extLst>
                  <a:ext uri="{0D108BD9-81ED-4DB2-BD59-A6C34878D82A}">
                    <a16:rowId xmlns="" xmlns:a16="http://schemas.microsoft.com/office/drawing/2014/main" val="4170715880"/>
                  </a:ext>
                </a:extLst>
              </a:tr>
              <a:tr h="370840">
                <a:tc>
                  <a:txBody>
                    <a:bodyPr/>
                    <a:lstStyle/>
                    <a:p>
                      <a:pPr marL="0" algn="l" defTabSz="457200" rtl="0" eaLnBrk="1" latinLnBrk="0" hangingPunct="1"/>
                      <a:r>
                        <a:rPr lang="en-CA" sz="1600" b="1" kern="1200" dirty="0">
                          <a:solidFill>
                            <a:schemeClr val="dk1"/>
                          </a:solidFill>
                          <a:latin typeface="+mn-lt"/>
                          <a:ea typeface="+mn-ea"/>
                          <a:cs typeface="+mn-cs"/>
                        </a:rPr>
                        <a:t>Approval of 2018 Minutes</a:t>
                      </a:r>
                    </a:p>
                  </a:txBody>
                  <a:tcPr/>
                </a:tc>
                <a:tc>
                  <a:txBody>
                    <a:bodyPr/>
                    <a:lstStyle/>
                    <a:p>
                      <a:pPr marL="0" algn="l" defTabSz="457200" rtl="0" eaLnBrk="1" latinLnBrk="0" hangingPunct="1"/>
                      <a:r>
                        <a:rPr lang="en-CA" sz="1600" b="1" kern="1200" dirty="0">
                          <a:solidFill>
                            <a:schemeClr val="dk1"/>
                          </a:solidFill>
                          <a:latin typeface="+mn-lt"/>
                          <a:ea typeface="+mn-ea"/>
                          <a:cs typeface="+mn-cs"/>
                        </a:rPr>
                        <a:t>Peter</a:t>
                      </a:r>
                      <a:r>
                        <a:rPr lang="en-CA" sz="1600" b="1" kern="1200" baseline="0" dirty="0">
                          <a:solidFill>
                            <a:schemeClr val="dk1"/>
                          </a:solidFill>
                          <a:latin typeface="+mn-lt"/>
                          <a:ea typeface="+mn-ea"/>
                          <a:cs typeface="+mn-cs"/>
                        </a:rPr>
                        <a:t> Green, </a:t>
                      </a:r>
                      <a:r>
                        <a:rPr lang="en-CA" sz="1600" kern="1200" dirty="0">
                          <a:solidFill>
                            <a:schemeClr val="dk1"/>
                          </a:solidFill>
                          <a:latin typeface="+mn-lt"/>
                          <a:ea typeface="+mn-ea"/>
                          <a:cs typeface="+mn-cs"/>
                        </a:rPr>
                        <a:t>Huntley Community Association</a:t>
                      </a:r>
                    </a:p>
                  </a:txBody>
                  <a:tcPr/>
                </a:tc>
                <a:extLst>
                  <a:ext uri="{0D108BD9-81ED-4DB2-BD59-A6C34878D82A}">
                    <a16:rowId xmlns="" xmlns:a16="http://schemas.microsoft.com/office/drawing/2014/main" val="2567833465"/>
                  </a:ext>
                </a:extLst>
              </a:tr>
              <a:tr h="370840">
                <a:tc>
                  <a:txBody>
                    <a:bodyPr/>
                    <a:lstStyle/>
                    <a:p>
                      <a:pPr marL="0" algn="l" defTabSz="457200" rtl="0" eaLnBrk="1" latinLnBrk="0" hangingPunct="1"/>
                      <a:r>
                        <a:rPr lang="en-CA" sz="1600" b="1" kern="1200" dirty="0">
                          <a:solidFill>
                            <a:schemeClr val="dk1"/>
                          </a:solidFill>
                          <a:latin typeface="+mn-lt"/>
                          <a:ea typeface="+mn-ea"/>
                          <a:cs typeface="+mn-cs"/>
                        </a:rPr>
                        <a:t>HCA Financial Report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Sam Bakewell,</a:t>
                      </a:r>
                      <a:r>
                        <a:rPr lang="en-CA" sz="1600" b="1" kern="1200" baseline="0" dirty="0">
                          <a:solidFill>
                            <a:schemeClr val="dk1"/>
                          </a:solidFill>
                          <a:latin typeface="+mn-lt"/>
                          <a:ea typeface="+mn-ea"/>
                          <a:cs typeface="+mn-cs"/>
                        </a:rPr>
                        <a:t> </a:t>
                      </a:r>
                      <a:r>
                        <a:rPr lang="en-CA" sz="1600" kern="1200" dirty="0">
                          <a:solidFill>
                            <a:schemeClr val="dk1"/>
                          </a:solidFill>
                          <a:latin typeface="+mn-lt"/>
                          <a:ea typeface="+mn-ea"/>
                          <a:cs typeface="+mn-cs"/>
                        </a:rPr>
                        <a:t>Huntley Community Association</a:t>
                      </a:r>
                    </a:p>
                  </a:txBody>
                  <a:tcPr/>
                </a:tc>
                <a:extLst>
                  <a:ext uri="{0D108BD9-81ED-4DB2-BD59-A6C34878D82A}">
                    <a16:rowId xmlns="" xmlns:a16="http://schemas.microsoft.com/office/drawing/2014/main" val="10665479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Director reports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Various presenters</a:t>
                      </a:r>
                      <a:endParaRPr lang="en-CA" sz="1600" kern="1200" dirty="0">
                        <a:solidFill>
                          <a:schemeClr val="dk1"/>
                        </a:solidFill>
                        <a:latin typeface="+mn-lt"/>
                        <a:ea typeface="+mn-ea"/>
                        <a:cs typeface="+mn-cs"/>
                      </a:endParaRPr>
                    </a:p>
                  </a:txBody>
                  <a:tcPr/>
                </a:tc>
                <a:extLst>
                  <a:ext uri="{0D108BD9-81ED-4DB2-BD59-A6C34878D82A}">
                    <a16:rowId xmlns="" xmlns:a16="http://schemas.microsoft.com/office/drawing/2014/main" val="37825816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HCA Events and Activities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Various presenters</a:t>
                      </a:r>
                      <a:endParaRPr lang="en-CA" sz="1600" kern="1200" dirty="0">
                        <a:solidFill>
                          <a:schemeClr val="dk1"/>
                        </a:solidFill>
                        <a:latin typeface="+mn-lt"/>
                        <a:ea typeface="+mn-ea"/>
                        <a:cs typeface="+mn-cs"/>
                      </a:endParaRPr>
                    </a:p>
                  </a:txBody>
                  <a:tcPr/>
                </a:tc>
                <a:extLst>
                  <a:ext uri="{0D108BD9-81ED-4DB2-BD59-A6C34878D82A}">
                    <a16:rowId xmlns="" xmlns:a16="http://schemas.microsoft.com/office/drawing/2014/main" val="93861676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Question &amp; Answer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Peter</a:t>
                      </a:r>
                      <a:r>
                        <a:rPr lang="en-CA" sz="1600" b="1" kern="1200" baseline="0" dirty="0">
                          <a:solidFill>
                            <a:schemeClr val="dk1"/>
                          </a:solidFill>
                          <a:latin typeface="+mn-lt"/>
                          <a:ea typeface="+mn-ea"/>
                          <a:cs typeface="+mn-cs"/>
                        </a:rPr>
                        <a:t> Green, </a:t>
                      </a:r>
                      <a:r>
                        <a:rPr lang="en-CA" sz="1600" kern="1200" dirty="0">
                          <a:solidFill>
                            <a:schemeClr val="dk1"/>
                          </a:solidFill>
                          <a:latin typeface="+mn-lt"/>
                          <a:ea typeface="+mn-ea"/>
                          <a:cs typeface="+mn-cs"/>
                        </a:rPr>
                        <a:t>Huntley Community Association</a:t>
                      </a:r>
                    </a:p>
                  </a:txBody>
                  <a:tcPr/>
                </a:tc>
                <a:extLst>
                  <a:ext uri="{0D108BD9-81ED-4DB2-BD59-A6C34878D82A}">
                    <a16:rowId xmlns="" xmlns:a16="http://schemas.microsoft.com/office/drawing/2014/main" val="227829922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Election of HCA Board Directors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Eli El Chantiry, </a:t>
                      </a:r>
                      <a:r>
                        <a:rPr lang="en-CA" sz="1600" kern="1200" dirty="0">
                          <a:solidFill>
                            <a:schemeClr val="dk1"/>
                          </a:solidFill>
                          <a:latin typeface="+mn-lt"/>
                          <a:ea typeface="+mn-ea"/>
                          <a:cs typeface="+mn-cs"/>
                        </a:rPr>
                        <a:t>Counsellor Ward 5, City of Ottawa</a:t>
                      </a:r>
                    </a:p>
                  </a:txBody>
                  <a:tcPr/>
                </a:tc>
                <a:extLst>
                  <a:ext uri="{0D108BD9-81ED-4DB2-BD59-A6C34878D82A}">
                    <a16:rowId xmlns="" xmlns:a16="http://schemas.microsoft.com/office/drawing/2014/main" val="18626871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Closing Remarks &amp; Next Steps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kern="1200" dirty="0">
                          <a:solidFill>
                            <a:schemeClr val="dk1"/>
                          </a:solidFill>
                          <a:latin typeface="+mn-lt"/>
                          <a:ea typeface="+mn-ea"/>
                          <a:cs typeface="+mn-cs"/>
                        </a:rPr>
                        <a:t>Judy Makin, </a:t>
                      </a:r>
                      <a:r>
                        <a:rPr lang="en-CA" sz="1600" kern="1200" dirty="0">
                          <a:solidFill>
                            <a:schemeClr val="dk1"/>
                          </a:solidFill>
                          <a:latin typeface="+mn-lt"/>
                          <a:ea typeface="+mn-ea"/>
                          <a:cs typeface="+mn-cs"/>
                        </a:rPr>
                        <a:t>VP, Huntley Community Association</a:t>
                      </a:r>
                    </a:p>
                  </a:txBody>
                  <a:tcPr/>
                </a:tc>
                <a:extLst>
                  <a:ext uri="{0D108BD9-81ED-4DB2-BD59-A6C34878D82A}">
                    <a16:rowId xmlns="" xmlns:a16="http://schemas.microsoft.com/office/drawing/2014/main" val="2046188946"/>
                  </a:ext>
                </a:extLst>
              </a:tr>
            </a:tbl>
          </a:graphicData>
        </a:graphic>
      </p:graphicFrame>
      <p:sp>
        <p:nvSpPr>
          <p:cNvPr id="7" name="Slide Number Placeholder 3">
            <a:extLst>
              <a:ext uri="{FF2B5EF4-FFF2-40B4-BE49-F238E27FC236}">
                <a16:creationId xmlns="" xmlns:a16="http://schemas.microsoft.com/office/drawing/2014/main" id="{D563A927-1508-49DD-995A-878904E02733}"/>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2</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325112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a:xfrm>
            <a:off x="581192" y="702156"/>
            <a:ext cx="11029616" cy="1013800"/>
          </a:xfrm>
        </p:spPr>
        <p:txBody>
          <a:bodyPr>
            <a:normAutofit/>
          </a:bodyPr>
          <a:lstStyle/>
          <a:p>
            <a:r>
              <a:rPr lang="en-US" altLang="en-US" dirty="0">
                <a:latin typeface="Verdana" panose="020B0604030504040204" pitchFamily="34" charset="0"/>
              </a:rPr>
              <a:t>Getting started</a:t>
            </a:r>
            <a:endParaRPr lang="en-CA"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3</a:t>
            </a:fld>
            <a:endParaRPr lang="en-CA" altLang="en-US" sz="1200" dirty="0">
              <a:solidFill>
                <a:schemeClr val="accent1">
                  <a:lumMod val="75000"/>
                </a:schemeClr>
              </a:solidFill>
              <a:latin typeface="+mj-lt"/>
              <a:cs typeface="Arial" charset="0"/>
            </a:endParaRPr>
          </a:p>
        </p:txBody>
      </p:sp>
      <p:sp>
        <p:nvSpPr>
          <p:cNvPr id="10" name="Content Placeholder 9">
            <a:extLst>
              <a:ext uri="{FF2B5EF4-FFF2-40B4-BE49-F238E27FC236}">
                <a16:creationId xmlns="" xmlns:a16="http://schemas.microsoft.com/office/drawing/2014/main" id="{46316917-C283-402A-8005-62898F7EF070}"/>
              </a:ext>
            </a:extLst>
          </p:cNvPr>
          <p:cNvSpPr>
            <a:spLocks noGrp="1"/>
          </p:cNvSpPr>
          <p:nvPr>
            <p:ph idx="1"/>
          </p:nvPr>
        </p:nvSpPr>
        <p:spPr>
          <a:xfrm>
            <a:off x="457200" y="2180496"/>
            <a:ext cx="4976037" cy="4156509"/>
          </a:xfrm>
          <a:solidFill>
            <a:schemeClr val="accent2">
              <a:lumMod val="75000"/>
            </a:schemeClr>
          </a:solidFill>
        </p:spPr>
        <p:txBody>
          <a:bodyPr>
            <a:normAutofit/>
          </a:bodyPr>
          <a:lstStyle/>
          <a:p>
            <a:pPr marL="0" indent="0" algn="ctr">
              <a:buNone/>
            </a:pPr>
            <a:r>
              <a:rPr lang="en-CA" sz="2800" b="1" dirty="0">
                <a:solidFill>
                  <a:schemeClr val="bg1"/>
                </a:solidFill>
              </a:rPr>
              <a:t>Welcome and Introductions</a:t>
            </a:r>
          </a:p>
          <a:p>
            <a:pPr marL="0" indent="0" algn="ctr">
              <a:buNone/>
            </a:pPr>
            <a:endParaRPr lang="en-CA" sz="2800" dirty="0">
              <a:solidFill>
                <a:schemeClr val="bg1"/>
              </a:solidFill>
            </a:endParaRPr>
          </a:p>
          <a:p>
            <a:pPr marL="0" indent="0" algn="ctr">
              <a:lnSpc>
                <a:spcPct val="100000"/>
              </a:lnSpc>
              <a:buNone/>
            </a:pPr>
            <a:r>
              <a:rPr lang="en-CA" sz="2800" dirty="0">
                <a:solidFill>
                  <a:schemeClr val="bg1"/>
                </a:solidFill>
              </a:rPr>
              <a:t>Judy Makin</a:t>
            </a:r>
          </a:p>
          <a:p>
            <a:pPr marL="0" indent="0" algn="ctr">
              <a:lnSpc>
                <a:spcPct val="100000"/>
              </a:lnSpc>
              <a:buNone/>
            </a:pPr>
            <a:r>
              <a:rPr lang="en-CA" sz="2800" dirty="0">
                <a:solidFill>
                  <a:schemeClr val="bg1"/>
                </a:solidFill>
              </a:rPr>
              <a:t>VP, Huntley Community Association</a:t>
            </a:r>
          </a:p>
        </p:txBody>
      </p:sp>
      <p:sp>
        <p:nvSpPr>
          <p:cNvPr id="6" name="Content Placeholder 9">
            <a:extLst>
              <a:ext uri="{FF2B5EF4-FFF2-40B4-BE49-F238E27FC236}">
                <a16:creationId xmlns="" xmlns:a16="http://schemas.microsoft.com/office/drawing/2014/main" id="{8E4525BF-4608-4E6F-BEBC-D026D8088E3D}"/>
              </a:ext>
            </a:extLst>
          </p:cNvPr>
          <p:cNvSpPr txBox="1">
            <a:spLocks/>
          </p:cNvSpPr>
          <p:nvPr/>
        </p:nvSpPr>
        <p:spPr>
          <a:xfrm>
            <a:off x="6453908" y="2180496"/>
            <a:ext cx="4997303" cy="4156509"/>
          </a:xfrm>
          <a:prstGeom prst="rect">
            <a:avLst/>
          </a:prstGeom>
          <a:solidFill>
            <a:schemeClr val="accent2">
              <a:lumMod val="75000"/>
            </a:schemeClr>
          </a:solidFill>
        </p:spPr>
        <p:txBody>
          <a:bodyPr vert="horz" lIns="91440" tIns="45720" rIns="91440" bIns="45720" rtlCol="0" anchor="t">
            <a:normAutofit/>
          </a:bodyPr>
          <a:lstStyle>
            <a:lvl1pPr indent="0" algn="ctr">
              <a:lnSpc>
                <a:spcPct val="150000"/>
              </a:lnSpc>
              <a:spcBef>
                <a:spcPct val="20000"/>
              </a:spcBef>
              <a:spcAft>
                <a:spcPts val="600"/>
              </a:spcAft>
              <a:buClr>
                <a:schemeClr val="accent2"/>
              </a:buClr>
              <a:buSzPct val="92000"/>
              <a:buFont typeface="Wingdings 2" panose="05020102010507070707" pitchFamily="18" charset="2"/>
              <a:buNone/>
              <a:defRPr sz="2800">
                <a:solidFill>
                  <a:schemeClr val="bg1"/>
                </a:solidFill>
              </a:defRPr>
            </a:lvl1pPr>
            <a:lvl2pPr marL="630000" indent="-306000">
              <a:lnSpc>
                <a:spcPct val="150000"/>
              </a:lnSpc>
              <a:spcBef>
                <a:spcPct val="20000"/>
              </a:spcBef>
              <a:spcAft>
                <a:spcPts val="600"/>
              </a:spcAft>
              <a:buClr>
                <a:schemeClr val="accent2"/>
              </a:buClr>
              <a:buSzPct val="92000"/>
              <a:buFont typeface="Wingdings 2" panose="05020102010507070707" pitchFamily="18" charset="2"/>
              <a:buChar char=""/>
              <a:defRPr sz="2000">
                <a:solidFill>
                  <a:schemeClr val="tx2"/>
                </a:solidFill>
              </a:defRPr>
            </a:lvl2pPr>
            <a:lvl3pPr marL="900000" indent="-270000">
              <a:lnSpc>
                <a:spcPct val="150000"/>
              </a:lnSpc>
              <a:spcBef>
                <a:spcPct val="20000"/>
              </a:spcBef>
              <a:spcAft>
                <a:spcPts val="600"/>
              </a:spcAft>
              <a:buClr>
                <a:schemeClr val="accent2"/>
              </a:buClr>
              <a:buSzPct val="92000"/>
              <a:buFont typeface="Wingdings 2" panose="05020102010507070707" pitchFamily="18" charset="2"/>
              <a:buChar char=""/>
              <a:defRPr>
                <a:solidFill>
                  <a:schemeClr val="tx2"/>
                </a:solidFill>
              </a:defRPr>
            </a:lvl3pPr>
            <a:lvl4pPr marL="1242000" indent="-234000">
              <a:lnSpc>
                <a:spcPct val="150000"/>
              </a:lnSpc>
              <a:spcBef>
                <a:spcPct val="20000"/>
              </a:spcBef>
              <a:spcAft>
                <a:spcPts val="600"/>
              </a:spcAft>
              <a:buClr>
                <a:schemeClr val="accent2"/>
              </a:buClr>
              <a:buSzPct val="92000"/>
              <a:buFont typeface="Wingdings 2" panose="05020102010507070707" pitchFamily="18" charset="2"/>
              <a:buChar char=""/>
              <a:defRPr sz="1600">
                <a:solidFill>
                  <a:schemeClr val="tx2"/>
                </a:solidFill>
              </a:defRPr>
            </a:lvl4pPr>
            <a:lvl5pPr marL="1602000" indent="-234000">
              <a:lnSpc>
                <a:spcPct val="150000"/>
              </a:lnSpc>
              <a:spcBef>
                <a:spcPct val="20000"/>
              </a:spcBef>
              <a:spcAft>
                <a:spcPts val="600"/>
              </a:spcAft>
              <a:buClr>
                <a:schemeClr val="accent2"/>
              </a:buClr>
              <a:buSzPct val="92000"/>
              <a:buFont typeface="Wingdings 2" panose="05020102010507070707" pitchFamily="18" charset="2"/>
              <a:buChar char=""/>
              <a:defRPr sz="1600">
                <a:solidFill>
                  <a:schemeClr val="tx2"/>
                </a:solidFill>
              </a:defRPr>
            </a:lvl5pPr>
            <a:lvl6pPr marL="19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6pPr>
            <a:lvl7pPr marL="22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7pPr>
            <a:lvl8pPr marL="25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8pPr>
            <a:lvl9pPr marL="28000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defRPr>
            </a:lvl9pPr>
          </a:lstStyle>
          <a:p>
            <a:r>
              <a:rPr lang="en-CA" b="1" dirty="0"/>
              <a:t>Approval of 2018 Minutes</a:t>
            </a:r>
          </a:p>
          <a:p>
            <a:endParaRPr lang="en-CA" b="1" dirty="0"/>
          </a:p>
          <a:p>
            <a:pPr>
              <a:lnSpc>
                <a:spcPct val="100000"/>
              </a:lnSpc>
            </a:pPr>
            <a:r>
              <a:rPr lang="en-CA" dirty="0"/>
              <a:t>Peter Green</a:t>
            </a:r>
          </a:p>
          <a:p>
            <a:pPr>
              <a:lnSpc>
                <a:spcPct val="100000"/>
              </a:lnSpc>
            </a:pPr>
            <a:r>
              <a:rPr lang="en-CA" dirty="0"/>
              <a:t>Director, Huntley Community Association</a:t>
            </a:r>
          </a:p>
          <a:p>
            <a:endParaRPr lang="en-CA" dirty="0"/>
          </a:p>
        </p:txBody>
      </p:sp>
      <p:sp>
        <p:nvSpPr>
          <p:cNvPr id="3" name="Rectangle 2">
            <a:extLst>
              <a:ext uri="{FF2B5EF4-FFF2-40B4-BE49-F238E27FC236}">
                <a16:creationId xmlns="" xmlns:a16="http://schemas.microsoft.com/office/drawing/2014/main" id="{6793CE34-15F8-49A4-B468-09036A45BB63}"/>
              </a:ext>
            </a:extLst>
          </p:cNvPr>
          <p:cNvSpPr/>
          <p:nvPr/>
        </p:nvSpPr>
        <p:spPr>
          <a:xfrm>
            <a:off x="457200" y="2998389"/>
            <a:ext cx="4968000" cy="85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7" name="Rectangle 6">
            <a:extLst>
              <a:ext uri="{FF2B5EF4-FFF2-40B4-BE49-F238E27FC236}">
                <a16:creationId xmlns="" xmlns:a16="http://schemas.microsoft.com/office/drawing/2014/main" id="{52D61EBF-4030-4660-BEBF-B5BF1E956B2E}"/>
              </a:ext>
            </a:extLst>
          </p:cNvPr>
          <p:cNvSpPr/>
          <p:nvPr/>
        </p:nvSpPr>
        <p:spPr>
          <a:xfrm>
            <a:off x="6475175" y="3001933"/>
            <a:ext cx="4968000" cy="85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Tree>
    <p:extLst>
      <p:ext uri="{BB962C8B-B14F-4D97-AF65-F5344CB8AC3E}">
        <p14:creationId xmlns:p14="http://schemas.microsoft.com/office/powerpoint/2010/main" val="172461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48E96387-12F1-45E4-9322-ABBF2EE04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 xmlns:a16="http://schemas.microsoft.com/office/drawing/2014/main" id="{A9F421DD-DE4E-4547-A904-3F80E25E3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 xmlns:a16="http://schemas.microsoft.com/office/drawing/2014/main" id="{09985DEC-1215-4209-9708-B45CC9774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 xmlns:a16="http://schemas.microsoft.com/office/drawing/2014/main" id="{90EB7086-616E-4D44-94BE-D0F7635617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 xmlns:a16="http://schemas.microsoft.com/office/drawing/2014/main" id="{F115DB35-53D7-4EDC-A965-A434929617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 xmlns:a16="http://schemas.microsoft.com/office/drawing/2014/main" id="{4B610F9C-62FE-46FC-8607-C35030B632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0BBC8796-FEA6-470A-8596-9B537D54372C}"/>
              </a:ext>
            </a:extLst>
          </p:cNvPr>
          <p:cNvSpPr>
            <a:spLocks noGrp="1"/>
          </p:cNvSpPr>
          <p:nvPr>
            <p:ph type="title"/>
          </p:nvPr>
        </p:nvSpPr>
        <p:spPr>
          <a:xfrm>
            <a:off x="8296275" y="1419225"/>
            <a:ext cx="3081576" cy="2085869"/>
          </a:xfrm>
        </p:spPr>
        <p:txBody>
          <a:bodyPr vert="horz" lIns="91440" tIns="45720" rIns="91440" bIns="45720" rtlCol="0" anchor="b">
            <a:normAutofit fontScale="90000"/>
          </a:bodyPr>
          <a:lstStyle/>
          <a:p>
            <a:pPr algn="ctr">
              <a:lnSpc>
                <a:spcPct val="90000"/>
              </a:lnSpc>
            </a:pPr>
            <a:r>
              <a:rPr lang="en-US" sz="3600" dirty="0">
                <a:solidFill>
                  <a:srgbClr val="FFFFFF"/>
                </a:solidFill>
              </a:rPr>
              <a:t>HCA FINANCIALs </a:t>
            </a:r>
            <a:br>
              <a:rPr lang="en-US" sz="3600" dirty="0">
                <a:solidFill>
                  <a:srgbClr val="FFFFFF"/>
                </a:solidFill>
              </a:rPr>
            </a:br>
            <a:r>
              <a:rPr lang="en-US" sz="3600" dirty="0">
                <a:solidFill>
                  <a:srgbClr val="FFFFFF"/>
                </a:solidFill>
              </a:rPr>
              <a:t/>
            </a:r>
            <a:br>
              <a:rPr lang="en-US" sz="3600" dirty="0">
                <a:solidFill>
                  <a:srgbClr val="FFFFFF"/>
                </a:solidFill>
              </a:rPr>
            </a:br>
            <a:r>
              <a:rPr lang="en-US" sz="3600" dirty="0">
                <a:solidFill>
                  <a:srgbClr val="FFFFFF"/>
                </a:solidFill>
              </a:rPr>
              <a:t>sam bakewell</a:t>
            </a:r>
          </a:p>
        </p:txBody>
      </p:sp>
      <p:graphicFrame>
        <p:nvGraphicFramePr>
          <p:cNvPr id="17" name="Content Placeholder 16">
            <a:extLst>
              <a:ext uri="{FF2B5EF4-FFF2-40B4-BE49-F238E27FC236}">
                <a16:creationId xmlns="" xmlns:a16="http://schemas.microsoft.com/office/drawing/2014/main" id="{6A99BC46-0853-41E9-96DE-C293A45A9D3C}"/>
              </a:ext>
            </a:extLst>
          </p:cNvPr>
          <p:cNvGraphicFramePr>
            <a:graphicFrameLocks noGrp="1"/>
          </p:cNvGraphicFramePr>
          <p:nvPr>
            <p:ph idx="1"/>
            <p:extLst>
              <p:ext uri="{D42A27DB-BD31-4B8C-83A1-F6EECF244321}">
                <p14:modId xmlns:p14="http://schemas.microsoft.com/office/powerpoint/2010/main" val="773901672"/>
              </p:ext>
            </p:extLst>
          </p:nvPr>
        </p:nvGraphicFramePr>
        <p:xfrm>
          <a:off x="814149" y="791859"/>
          <a:ext cx="6896449" cy="5667402"/>
        </p:xfrm>
        <a:graphic>
          <a:graphicData uri="http://schemas.openxmlformats.org/drawingml/2006/table">
            <a:tbl>
              <a:tblPr>
                <a:tableStyleId>{3B4B98B0-60AC-42C2-AFA5-B58CD77FA1E5}</a:tableStyleId>
              </a:tblPr>
              <a:tblGrid>
                <a:gridCol w="3590138">
                  <a:extLst>
                    <a:ext uri="{9D8B030D-6E8A-4147-A177-3AD203B41FA5}">
                      <a16:colId xmlns="" xmlns:a16="http://schemas.microsoft.com/office/drawing/2014/main" val="2951648006"/>
                    </a:ext>
                  </a:extLst>
                </a:gridCol>
                <a:gridCol w="1557209">
                  <a:extLst>
                    <a:ext uri="{9D8B030D-6E8A-4147-A177-3AD203B41FA5}">
                      <a16:colId xmlns="" xmlns:a16="http://schemas.microsoft.com/office/drawing/2014/main" val="3039205577"/>
                    </a:ext>
                  </a:extLst>
                </a:gridCol>
                <a:gridCol w="1749102">
                  <a:extLst>
                    <a:ext uri="{9D8B030D-6E8A-4147-A177-3AD203B41FA5}">
                      <a16:colId xmlns="" xmlns:a16="http://schemas.microsoft.com/office/drawing/2014/main" val="2359517601"/>
                    </a:ext>
                  </a:extLst>
                </a:gridCol>
              </a:tblGrid>
              <a:tr h="215574">
                <a:tc gridSpan="3">
                  <a:txBody>
                    <a:bodyPr/>
                    <a:lstStyle/>
                    <a:p>
                      <a:pPr algn="ctr" fontAlgn="b"/>
                      <a:r>
                        <a:rPr lang="en-CA" sz="1400" b="1" u="none" strike="noStrike" dirty="0">
                          <a:effectLst/>
                        </a:rPr>
                        <a:t>HUNTLEY COMMUNITY ASSOCIATION</a:t>
                      </a:r>
                      <a:endParaRPr lang="en-CA" sz="1400" b="1" i="0" u="none" strike="noStrike" dirty="0">
                        <a:solidFill>
                          <a:srgbClr val="000000"/>
                        </a:solidFill>
                        <a:effectLst/>
                        <a:latin typeface="Calibri" panose="020F0502020204030204" pitchFamily="34" charset="0"/>
                      </a:endParaRPr>
                    </a:p>
                  </a:txBody>
                  <a:tcPr marL="4617" marR="4617" marT="4617" marB="0" anchor="b"/>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2936199672"/>
                  </a:ext>
                </a:extLst>
              </a:tr>
              <a:tr h="215574">
                <a:tc gridSpan="3">
                  <a:txBody>
                    <a:bodyPr/>
                    <a:lstStyle/>
                    <a:p>
                      <a:pPr algn="ctr" fontAlgn="b"/>
                      <a:r>
                        <a:rPr lang="en-CA" sz="1400" b="1" u="none" strike="noStrike" dirty="0">
                          <a:effectLst/>
                        </a:rPr>
                        <a:t>2018 FINANCIAL HIGHLIGHTS</a:t>
                      </a:r>
                      <a:endParaRPr lang="en-CA" sz="1400" b="1" i="0" u="none" strike="noStrike" dirty="0">
                        <a:solidFill>
                          <a:srgbClr val="000000"/>
                        </a:solidFill>
                        <a:effectLst/>
                        <a:latin typeface="Calibri" panose="020F0502020204030204" pitchFamily="34" charset="0"/>
                      </a:endParaRPr>
                    </a:p>
                  </a:txBody>
                  <a:tcPr marL="4617" marR="4617" marT="4617" marB="0" anchor="b"/>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771958690"/>
                  </a:ext>
                </a:extLst>
              </a:tr>
              <a:tr h="186201">
                <a:tc>
                  <a:txBody>
                    <a:bodyPr/>
                    <a:lstStyle/>
                    <a:p>
                      <a:pPr algn="ctr" fontAlgn="b"/>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463911451"/>
                  </a:ext>
                </a:extLst>
              </a:tr>
              <a:tr h="215574">
                <a:tc>
                  <a:txBody>
                    <a:bodyPr/>
                    <a:lstStyle/>
                    <a:p>
                      <a:pPr algn="l"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2018</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2017</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1926335136"/>
                  </a:ext>
                </a:extLst>
              </a:tr>
              <a:tr h="215574">
                <a:tc>
                  <a:txBody>
                    <a:bodyPr/>
                    <a:lstStyle/>
                    <a:p>
                      <a:pPr algn="l" fontAlgn="b"/>
                      <a:r>
                        <a:rPr lang="en-CA" sz="1400" b="1" u="none" strike="noStrike" dirty="0">
                          <a:effectLst/>
                        </a:rPr>
                        <a:t>BALANCE SHEET</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064874854"/>
                  </a:ext>
                </a:extLst>
              </a:tr>
              <a:tr h="215574">
                <a:tc>
                  <a:txBody>
                    <a:bodyPr/>
                    <a:lstStyle/>
                    <a:p>
                      <a:pPr algn="l" fontAlgn="b"/>
                      <a:r>
                        <a:rPr lang="en-CA" sz="1400" u="none" strike="noStrike" dirty="0">
                          <a:effectLst/>
                        </a:rPr>
                        <a:t>Current Assets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87,465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98,065</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103103974"/>
                  </a:ext>
                </a:extLst>
              </a:tr>
              <a:tr h="215574">
                <a:tc>
                  <a:txBody>
                    <a:bodyPr/>
                    <a:lstStyle/>
                    <a:p>
                      <a:pPr algn="l" fontAlgn="b"/>
                      <a:r>
                        <a:rPr lang="en-CA" sz="1400" u="none" strike="noStrike" dirty="0">
                          <a:effectLst/>
                        </a:rPr>
                        <a:t>Current Liabilities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9,318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11,209</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537466772"/>
                  </a:ext>
                </a:extLst>
              </a:tr>
              <a:tr h="215574">
                <a:tc>
                  <a:txBody>
                    <a:bodyPr/>
                    <a:lstStyle/>
                    <a:p>
                      <a:pPr algn="l" fontAlgn="b"/>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78,147</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86,856</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4078333504"/>
                  </a:ext>
                </a:extLst>
              </a:tr>
              <a:tr h="215574">
                <a:tc>
                  <a:txBody>
                    <a:bodyPr/>
                    <a:lstStyle/>
                    <a:p>
                      <a:pPr algn="l"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1645276659"/>
                  </a:ext>
                </a:extLst>
              </a:tr>
              <a:tr h="215574">
                <a:tc>
                  <a:txBody>
                    <a:bodyPr/>
                    <a:lstStyle/>
                    <a:p>
                      <a:pPr algn="l" fontAlgn="b"/>
                      <a:r>
                        <a:rPr lang="en-CA" sz="1400" b="1" u="none" strike="noStrike" dirty="0">
                          <a:effectLst/>
                        </a:rPr>
                        <a:t>OPERATIONS</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1510354787"/>
                  </a:ext>
                </a:extLst>
              </a:tr>
              <a:tr h="215574">
                <a:tc>
                  <a:txBody>
                    <a:bodyPr/>
                    <a:lstStyle/>
                    <a:p>
                      <a:pPr algn="l" fontAlgn="b"/>
                      <a:r>
                        <a:rPr lang="en-CA" sz="1400" u="none" strike="noStrike" dirty="0">
                          <a:effectLst/>
                        </a:rPr>
                        <a:t>City Funding</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54,036</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52,462</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1634793311"/>
                  </a:ext>
                </a:extLst>
              </a:tr>
              <a:tr h="215574">
                <a:tc>
                  <a:txBody>
                    <a:bodyPr/>
                    <a:lstStyle/>
                    <a:p>
                      <a:pPr algn="l" fontAlgn="b"/>
                      <a:r>
                        <a:rPr lang="en-CA" sz="1400" u="none" strike="noStrike" dirty="0">
                          <a:effectLst/>
                        </a:rPr>
                        <a:t>Other Revenue Sources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75,757</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81,489</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201480494"/>
                  </a:ext>
                </a:extLst>
              </a:tr>
              <a:tr h="215574">
                <a:tc>
                  <a:txBody>
                    <a:bodyPr/>
                    <a:lstStyle/>
                    <a:p>
                      <a:pPr algn="l" fontAlgn="b"/>
                      <a:r>
                        <a:rPr lang="en-CA" sz="1400" b="1" u="none" strike="noStrike" dirty="0">
                          <a:effectLst/>
                        </a:rPr>
                        <a:t>Total Revenue</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129,793</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133,951</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313257402"/>
                  </a:ext>
                </a:extLst>
              </a:tr>
              <a:tr h="215574">
                <a:tc>
                  <a:txBody>
                    <a:bodyPr/>
                    <a:lstStyle/>
                    <a:p>
                      <a:pPr algn="l"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061540990"/>
                  </a:ext>
                </a:extLst>
              </a:tr>
              <a:tr h="215574">
                <a:tc>
                  <a:txBody>
                    <a:bodyPr/>
                    <a:lstStyle/>
                    <a:p>
                      <a:pPr algn="l" fontAlgn="b"/>
                      <a:r>
                        <a:rPr lang="en-CA" sz="1400" b="1" u="none" strike="noStrike" dirty="0">
                          <a:effectLst/>
                        </a:rPr>
                        <a:t>Total Expenditures</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138,116</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132,267</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348755099"/>
                  </a:ext>
                </a:extLst>
              </a:tr>
              <a:tr h="215574">
                <a:tc>
                  <a:txBody>
                    <a:bodyPr/>
                    <a:lstStyle/>
                    <a:p>
                      <a:pPr algn="l" fontAlgn="b"/>
                      <a:r>
                        <a:rPr lang="en-CA" sz="1400" b="1" u="none" strike="noStrike" dirty="0">
                          <a:effectLst/>
                        </a:rPr>
                        <a:t>Net Operations</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(8,323)</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1,684</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4219056847"/>
                  </a:ext>
                </a:extLst>
              </a:tr>
              <a:tr h="215574">
                <a:tc>
                  <a:txBody>
                    <a:bodyPr/>
                    <a:lstStyle/>
                    <a:p>
                      <a:pPr algn="l"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 </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643324564"/>
                  </a:ext>
                </a:extLst>
              </a:tr>
              <a:tr h="215574">
                <a:tc>
                  <a:txBody>
                    <a:bodyPr/>
                    <a:lstStyle/>
                    <a:p>
                      <a:pPr algn="l" fontAlgn="b"/>
                      <a:r>
                        <a:rPr lang="en-CA" sz="1400" b="1" u="none" strike="noStrike" dirty="0">
                          <a:effectLst/>
                        </a:rPr>
                        <a:t>Major Functions - 2018</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 Income </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 Expenditure </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1839304199"/>
                  </a:ext>
                </a:extLst>
              </a:tr>
              <a:tr h="215574">
                <a:tc>
                  <a:txBody>
                    <a:bodyPr/>
                    <a:lstStyle/>
                    <a:p>
                      <a:pPr algn="l" fontAlgn="b"/>
                      <a:r>
                        <a:rPr lang="en-US" sz="1400" u="none" strike="noStrike" dirty="0">
                          <a:effectLst/>
                        </a:rPr>
                        <a:t>Mess Hall (minus renovation cost)</a:t>
                      </a:r>
                      <a:endParaRPr lang="en-US"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15,156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14,188</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999911629"/>
                  </a:ext>
                </a:extLst>
              </a:tr>
              <a:tr h="215574">
                <a:tc>
                  <a:txBody>
                    <a:bodyPr/>
                    <a:lstStyle/>
                    <a:p>
                      <a:pPr algn="l" fontAlgn="b"/>
                      <a:r>
                        <a:rPr lang="en-CA" sz="1400" u="none" strike="noStrike" dirty="0">
                          <a:effectLst/>
                        </a:rPr>
                        <a:t>Outdoor Rink &amp; ODR</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7,888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10,559</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4108580811"/>
                  </a:ext>
                </a:extLst>
              </a:tr>
              <a:tr h="215574">
                <a:tc>
                  <a:txBody>
                    <a:bodyPr/>
                    <a:lstStyle/>
                    <a:p>
                      <a:pPr algn="l" fontAlgn="b"/>
                      <a:r>
                        <a:rPr lang="en-CA" sz="1400" u="none" strike="noStrike" dirty="0">
                          <a:effectLst/>
                        </a:rPr>
                        <a:t>Ball Diamonds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16,351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40,164</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490105592"/>
                  </a:ext>
                </a:extLst>
              </a:tr>
              <a:tr h="215574">
                <a:tc>
                  <a:txBody>
                    <a:bodyPr/>
                    <a:lstStyle/>
                    <a:p>
                      <a:pPr algn="l" fontAlgn="b"/>
                      <a:r>
                        <a:rPr lang="en-CA" sz="1400" u="none" strike="noStrike" dirty="0">
                          <a:effectLst/>
                        </a:rPr>
                        <a:t>Soccer Fields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5,551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9,567</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522860368"/>
                  </a:ext>
                </a:extLst>
              </a:tr>
              <a:tr h="215574">
                <a:tc>
                  <a:txBody>
                    <a:bodyPr/>
                    <a:lstStyle/>
                    <a:p>
                      <a:pPr algn="l" fontAlgn="b"/>
                      <a:r>
                        <a:rPr lang="en-CA" sz="1400" u="none" strike="noStrike" dirty="0">
                          <a:effectLst/>
                        </a:rPr>
                        <a:t>Administration</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4,600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12,897</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2435427609"/>
                  </a:ext>
                </a:extLst>
              </a:tr>
              <a:tr h="215574">
                <a:tc>
                  <a:txBody>
                    <a:bodyPr/>
                    <a:lstStyle/>
                    <a:p>
                      <a:pPr algn="l" fontAlgn="b"/>
                      <a:r>
                        <a:rPr lang="en-CA" sz="1400" u="none" strike="noStrike" dirty="0">
                          <a:effectLst/>
                        </a:rPr>
                        <a:t>Drive-In Movies</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6,882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9,187</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232070060"/>
                  </a:ext>
                </a:extLst>
              </a:tr>
              <a:tr h="215574">
                <a:tc>
                  <a:txBody>
                    <a:bodyPr/>
                    <a:lstStyle/>
                    <a:p>
                      <a:pPr algn="l" fontAlgn="b"/>
                      <a:r>
                        <a:rPr lang="en-CA" sz="1400" u="none" strike="noStrike" dirty="0">
                          <a:effectLst/>
                        </a:rPr>
                        <a:t>Burger Booth</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16,254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u="none" strike="noStrike" dirty="0">
                          <a:effectLst/>
                        </a:rPr>
                        <a:t>10,440</a:t>
                      </a:r>
                      <a:endParaRPr lang="en-CA" sz="1400" b="0"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3266406577"/>
                  </a:ext>
                </a:extLst>
              </a:tr>
              <a:tr h="215574">
                <a:tc>
                  <a:txBody>
                    <a:bodyPr/>
                    <a:lstStyle/>
                    <a:p>
                      <a:pPr algn="l" fontAlgn="b"/>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72,682 </a:t>
                      </a:r>
                      <a:endParaRPr lang="en-CA" sz="1400" b="1" i="0" u="none" strike="noStrike" dirty="0">
                        <a:solidFill>
                          <a:srgbClr val="000000"/>
                        </a:solidFill>
                        <a:effectLst/>
                        <a:latin typeface="Calibri" panose="020F0502020204030204" pitchFamily="34" charset="0"/>
                      </a:endParaRPr>
                    </a:p>
                  </a:txBody>
                  <a:tcPr marL="4617" marR="4617" marT="4617" marB="0" anchor="b"/>
                </a:tc>
                <a:tc>
                  <a:txBody>
                    <a:bodyPr/>
                    <a:lstStyle/>
                    <a:p>
                      <a:pPr algn="ctr" fontAlgn="b"/>
                      <a:r>
                        <a:rPr lang="en-CA" sz="1400" b="1" u="none" strike="noStrike" dirty="0">
                          <a:effectLst/>
                        </a:rPr>
                        <a:t>107,002</a:t>
                      </a:r>
                      <a:endParaRPr lang="en-CA" sz="1400" b="1" i="0" u="none" strike="noStrike" dirty="0">
                        <a:solidFill>
                          <a:srgbClr val="000000"/>
                        </a:solidFill>
                        <a:effectLst/>
                        <a:latin typeface="Calibri" panose="020F0502020204030204" pitchFamily="34" charset="0"/>
                      </a:endParaRPr>
                    </a:p>
                  </a:txBody>
                  <a:tcPr marL="4617" marR="4617" marT="4617" marB="0" anchor="b"/>
                </a:tc>
                <a:extLst>
                  <a:ext uri="{0D108BD9-81ED-4DB2-BD59-A6C34878D82A}">
                    <a16:rowId xmlns="" xmlns:a16="http://schemas.microsoft.com/office/drawing/2014/main" val="61769534"/>
                  </a:ext>
                </a:extLst>
              </a:tr>
            </a:tbl>
          </a:graphicData>
        </a:graphic>
      </p:graphicFrame>
    </p:spTree>
    <p:extLst>
      <p:ext uri="{BB962C8B-B14F-4D97-AF65-F5344CB8AC3E}">
        <p14:creationId xmlns:p14="http://schemas.microsoft.com/office/powerpoint/2010/main" val="67478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a:xfrm>
            <a:off x="581192" y="702156"/>
            <a:ext cx="11029616" cy="1013800"/>
          </a:xfrm>
        </p:spPr>
        <p:txBody>
          <a:bodyPr>
            <a:normAutofit/>
          </a:bodyPr>
          <a:lstStyle/>
          <a:p>
            <a:r>
              <a:rPr lang="en-US" altLang="en-US" dirty="0">
                <a:latin typeface="Verdana" panose="020B0604030504040204" pitchFamily="34" charset="0"/>
              </a:rPr>
              <a:t>Mess hall rentals </a:t>
            </a:r>
            <a:r>
              <a:rPr lang="en-US" dirty="0"/>
              <a:t>– Pam meunier</a:t>
            </a:r>
            <a:br>
              <a:rPr lang="en-US" dirty="0"/>
            </a:br>
            <a:r>
              <a:rPr lang="en-US" sz="2000" dirty="0"/>
              <a:t>Jan to December 2018</a:t>
            </a:r>
            <a:endParaRPr lang="en-CA"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5</a:t>
            </a:fld>
            <a:endParaRPr lang="en-CA" altLang="en-US" sz="1200" dirty="0">
              <a:solidFill>
                <a:schemeClr val="accent1">
                  <a:lumMod val="75000"/>
                </a:schemeClr>
              </a:solidFill>
              <a:latin typeface="+mj-lt"/>
              <a:cs typeface="Arial" charset="0"/>
            </a:endParaRPr>
          </a:p>
        </p:txBody>
      </p:sp>
      <p:graphicFrame>
        <p:nvGraphicFramePr>
          <p:cNvPr id="9" name="Table 8">
            <a:extLst>
              <a:ext uri="{FF2B5EF4-FFF2-40B4-BE49-F238E27FC236}">
                <a16:creationId xmlns="" xmlns:a16="http://schemas.microsoft.com/office/drawing/2014/main" id="{CC3D73D7-4880-4047-A588-EA7A20B1A00D}"/>
              </a:ext>
            </a:extLst>
          </p:cNvPr>
          <p:cNvGraphicFramePr>
            <a:graphicFrameLocks noGrp="1"/>
          </p:cNvGraphicFramePr>
          <p:nvPr>
            <p:extLst>
              <p:ext uri="{D42A27DB-BD31-4B8C-83A1-F6EECF244321}">
                <p14:modId xmlns:p14="http://schemas.microsoft.com/office/powerpoint/2010/main" val="211552657"/>
              </p:ext>
            </p:extLst>
          </p:nvPr>
        </p:nvGraphicFramePr>
        <p:xfrm>
          <a:off x="437217" y="2294890"/>
          <a:ext cx="11322393" cy="3200400"/>
        </p:xfrm>
        <a:graphic>
          <a:graphicData uri="http://schemas.openxmlformats.org/drawingml/2006/table">
            <a:tbl>
              <a:tblPr firstRow="1" bandRow="1">
                <a:tableStyleId>{5C22544A-7EE6-4342-B048-85BDC9FD1C3A}</a:tableStyleId>
              </a:tblPr>
              <a:tblGrid>
                <a:gridCol w="3635053">
                  <a:extLst>
                    <a:ext uri="{9D8B030D-6E8A-4147-A177-3AD203B41FA5}">
                      <a16:colId xmlns="" xmlns:a16="http://schemas.microsoft.com/office/drawing/2014/main" val="2763608746"/>
                    </a:ext>
                  </a:extLst>
                </a:gridCol>
                <a:gridCol w="1967023">
                  <a:extLst>
                    <a:ext uri="{9D8B030D-6E8A-4147-A177-3AD203B41FA5}">
                      <a16:colId xmlns="" xmlns:a16="http://schemas.microsoft.com/office/drawing/2014/main" val="2840083102"/>
                    </a:ext>
                  </a:extLst>
                </a:gridCol>
                <a:gridCol w="5720317">
                  <a:extLst>
                    <a:ext uri="{9D8B030D-6E8A-4147-A177-3AD203B41FA5}">
                      <a16:colId xmlns="" xmlns:a16="http://schemas.microsoft.com/office/drawing/2014/main" val="2499278861"/>
                    </a:ext>
                  </a:extLst>
                </a:gridCol>
              </a:tblGrid>
              <a:tr h="370840">
                <a:tc>
                  <a:txBody>
                    <a:bodyPr/>
                    <a:lstStyle/>
                    <a:p>
                      <a:r>
                        <a:rPr lang="en-CA" sz="2000" dirty="0"/>
                        <a:t>Activity</a:t>
                      </a:r>
                    </a:p>
                  </a:txBody>
                  <a:tcPr/>
                </a:tc>
                <a:tc>
                  <a:txBody>
                    <a:bodyPr/>
                    <a:lstStyle/>
                    <a:p>
                      <a:pPr algn="ctr"/>
                      <a:r>
                        <a:rPr lang="en-CA" sz="2000" dirty="0"/>
                        <a:t>Total # Events</a:t>
                      </a:r>
                    </a:p>
                  </a:txBody>
                  <a:tcPr/>
                </a:tc>
                <a:tc>
                  <a:txBody>
                    <a:bodyPr/>
                    <a:lstStyle/>
                    <a:p>
                      <a:r>
                        <a:rPr lang="en-CA" sz="2000" dirty="0"/>
                        <a:t>Who Used?</a:t>
                      </a:r>
                    </a:p>
                  </a:txBody>
                  <a:tcPr/>
                </a:tc>
                <a:extLst>
                  <a:ext uri="{0D108BD9-81ED-4DB2-BD59-A6C34878D82A}">
                    <a16:rowId xmlns="" xmlns:a16="http://schemas.microsoft.com/office/drawing/2014/main" val="3330689602"/>
                  </a:ext>
                </a:extLst>
              </a:tr>
              <a:tr h="370840">
                <a:tc>
                  <a:txBody>
                    <a:bodyPr/>
                    <a:lstStyle/>
                    <a:p>
                      <a:r>
                        <a:rPr lang="en-US" altLang="en-US" sz="2000" dirty="0">
                          <a:solidFill>
                            <a:schemeClr val="tx1"/>
                          </a:solidFill>
                          <a:latin typeface="Verdana" panose="020B0604030504040204" pitchFamily="34" charset="0"/>
                        </a:rPr>
                        <a:t>Yearly Regular Groups</a:t>
                      </a:r>
                      <a:endParaRPr lang="en-CA" sz="2000" dirty="0"/>
                    </a:p>
                  </a:txBody>
                  <a:tcPr anchor="ctr"/>
                </a:tc>
                <a:tc>
                  <a:txBody>
                    <a:bodyPr/>
                    <a:lstStyle/>
                    <a:p>
                      <a:pPr algn="ctr"/>
                      <a:r>
                        <a:rPr lang="en-CA" sz="2000" dirty="0"/>
                        <a:t>6</a:t>
                      </a:r>
                    </a:p>
                  </a:txBody>
                  <a:tcPr anchor="ctr"/>
                </a:tc>
                <a:tc>
                  <a:txBody>
                    <a:bodyPr/>
                    <a:lstStyle/>
                    <a:p>
                      <a:r>
                        <a:rPr lang="en-US" altLang="en-US" sz="2000" dirty="0">
                          <a:latin typeface="Verdana" panose="020B0604030504040204" pitchFamily="34" charset="0"/>
                        </a:rPr>
                        <a:t>Beavers, Guides, Pool Club, Hunter Safety, WOCRC DINERS Club</a:t>
                      </a:r>
                      <a:endParaRPr lang="en-CA" sz="2000" dirty="0"/>
                    </a:p>
                  </a:txBody>
                  <a:tcPr anchor="ctr"/>
                </a:tc>
                <a:extLst>
                  <a:ext uri="{0D108BD9-81ED-4DB2-BD59-A6C34878D82A}">
                    <a16:rowId xmlns="" xmlns:a16="http://schemas.microsoft.com/office/drawing/2014/main" val="967255814"/>
                  </a:ext>
                </a:extLst>
              </a:tr>
              <a:tr h="370840">
                <a:tc>
                  <a:txBody>
                    <a:bodyPr/>
                    <a:lstStyle/>
                    <a:p>
                      <a:r>
                        <a:rPr lang="en-US" altLang="en-US" sz="2000" dirty="0">
                          <a:solidFill>
                            <a:schemeClr val="tx1"/>
                          </a:solidFill>
                          <a:latin typeface="Verdana" panose="020B0604030504040204" pitchFamily="34" charset="0"/>
                        </a:rPr>
                        <a:t>Non Bar Events</a:t>
                      </a:r>
                      <a:endParaRPr lang="en-CA" sz="2000" dirty="0"/>
                    </a:p>
                  </a:txBody>
                  <a:tcPr anchor="ctr"/>
                </a:tc>
                <a:tc>
                  <a:txBody>
                    <a:bodyPr/>
                    <a:lstStyle/>
                    <a:p>
                      <a:pPr algn="ctr"/>
                      <a:r>
                        <a:rPr lang="en-CA" sz="2000" dirty="0"/>
                        <a:t>36</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dirty="0">
                          <a:latin typeface="Verdana" panose="020B0604030504040204" pitchFamily="34" charset="0"/>
                        </a:rPr>
                        <a:t>Birthday Parties, Church Groups, Baby &amp; Bridal Showers, Public Meetings, Commercial Staff Meetings, Workshops</a:t>
                      </a:r>
                    </a:p>
                  </a:txBody>
                  <a:tcPr anchor="ctr"/>
                </a:tc>
                <a:extLst>
                  <a:ext uri="{0D108BD9-81ED-4DB2-BD59-A6C34878D82A}">
                    <a16:rowId xmlns="" xmlns:a16="http://schemas.microsoft.com/office/drawing/2014/main" val="2419611771"/>
                  </a:ext>
                </a:extLst>
              </a:tr>
              <a:tr h="370840">
                <a:tc>
                  <a:txBody>
                    <a:bodyPr/>
                    <a:lstStyle/>
                    <a:p>
                      <a:r>
                        <a:rPr lang="en-US" altLang="en-US" sz="2000" dirty="0">
                          <a:solidFill>
                            <a:schemeClr val="tx1"/>
                          </a:solidFill>
                          <a:latin typeface="Verdana" panose="020B0604030504040204" pitchFamily="34" charset="0"/>
                        </a:rPr>
                        <a:t>Partial Year weekly groups</a:t>
                      </a:r>
                      <a:endParaRPr lang="en-CA" sz="2000" dirty="0"/>
                    </a:p>
                  </a:txBody>
                  <a:tcPr anchor="ctr"/>
                </a:tc>
                <a:tc>
                  <a:txBody>
                    <a:bodyPr/>
                    <a:lstStyle/>
                    <a:p>
                      <a:pPr algn="ctr"/>
                      <a:r>
                        <a:rPr lang="en-CA" sz="2000" dirty="0"/>
                        <a:t>4</a:t>
                      </a:r>
                    </a:p>
                  </a:txBody>
                  <a:tcPr anchor="ctr"/>
                </a:tc>
                <a:tc>
                  <a:txBody>
                    <a:bodyPr/>
                    <a:lstStyle/>
                    <a:p>
                      <a:r>
                        <a:rPr lang="en-US" altLang="en-US" sz="2000" dirty="0">
                          <a:latin typeface="Verdana" panose="020B0604030504040204" pitchFamily="34" charset="0"/>
                        </a:rPr>
                        <a:t>Zumba, Gym Guyz, Ottawa Fitness !</a:t>
                      </a:r>
                      <a:endParaRPr lang="en-CA" sz="2000" dirty="0"/>
                    </a:p>
                  </a:txBody>
                  <a:tcPr anchor="ctr"/>
                </a:tc>
                <a:extLst>
                  <a:ext uri="{0D108BD9-81ED-4DB2-BD59-A6C34878D82A}">
                    <a16:rowId xmlns="" xmlns:a16="http://schemas.microsoft.com/office/drawing/2014/main" val="3224522217"/>
                  </a:ext>
                </a:extLst>
              </a:tr>
              <a:tr h="370840">
                <a:tc>
                  <a:txBody>
                    <a:bodyPr/>
                    <a:lstStyle/>
                    <a:p>
                      <a:r>
                        <a:rPr lang="en-US" altLang="en-US" sz="2000" dirty="0">
                          <a:solidFill>
                            <a:schemeClr val="tx1"/>
                          </a:solidFill>
                          <a:latin typeface="Verdana" panose="020B0604030504040204" pitchFamily="34" charset="0"/>
                        </a:rPr>
                        <a:t>Meetings (Small Meeting Room)</a:t>
                      </a:r>
                      <a:endParaRPr lang="en-CA" sz="2000" dirty="0"/>
                    </a:p>
                  </a:txBody>
                  <a:tcPr anchor="ctr"/>
                </a:tc>
                <a:tc>
                  <a:txBody>
                    <a:bodyPr/>
                    <a:lstStyle/>
                    <a:p>
                      <a:pPr algn="ctr"/>
                      <a:r>
                        <a:rPr lang="en-CA" sz="2000" dirty="0"/>
                        <a:t>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dirty="0">
                          <a:latin typeface="Verdana" panose="020B0604030504040204" pitchFamily="34" charset="0"/>
                        </a:rPr>
                        <a:t>Algonquin of Ontario, Bridge Club</a:t>
                      </a:r>
                      <a:endParaRPr lang="en-CA" sz="2000" dirty="0"/>
                    </a:p>
                  </a:txBody>
                  <a:tcPr anchor="ctr"/>
                </a:tc>
                <a:extLst>
                  <a:ext uri="{0D108BD9-81ED-4DB2-BD59-A6C34878D82A}">
                    <a16:rowId xmlns="" xmlns:a16="http://schemas.microsoft.com/office/drawing/2014/main" val="30005652"/>
                  </a:ext>
                </a:extLst>
              </a:tr>
            </a:tbl>
          </a:graphicData>
        </a:graphic>
      </p:graphicFrame>
    </p:spTree>
    <p:extLst>
      <p:ext uri="{BB962C8B-B14F-4D97-AF65-F5344CB8AC3E}">
        <p14:creationId xmlns:p14="http://schemas.microsoft.com/office/powerpoint/2010/main" val="228680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Carp outdoor rink – peter green</a:t>
            </a:r>
            <a:endParaRPr lang="en-CA" dirty="0"/>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p:txBody>
          <a:bodyPr numCol="2">
            <a:noAutofit/>
          </a:bodyPr>
          <a:lstStyle/>
          <a:p>
            <a:pPr>
              <a:lnSpc>
                <a:spcPct val="100000"/>
              </a:lnSpc>
              <a:spcBef>
                <a:spcPts val="600"/>
              </a:spcBef>
              <a:spcAft>
                <a:spcPts val="0"/>
              </a:spcAft>
            </a:pPr>
            <a:r>
              <a:rPr lang="en-US" sz="2000" dirty="0"/>
              <a:t>Excellent ice again this year entirely due to Warren Lathem and his ice crew.</a:t>
            </a:r>
          </a:p>
          <a:p>
            <a:pPr>
              <a:lnSpc>
                <a:spcPct val="100000"/>
              </a:lnSpc>
              <a:spcBef>
                <a:spcPts val="600"/>
              </a:spcBef>
              <a:spcAft>
                <a:spcPts val="0"/>
              </a:spcAft>
            </a:pPr>
            <a:r>
              <a:rPr lang="en-US" sz="2000" dirty="0"/>
              <a:t>Rentals were down again – requires attention...  </a:t>
            </a:r>
          </a:p>
          <a:p>
            <a:pPr>
              <a:lnSpc>
                <a:spcPct val="100000"/>
              </a:lnSpc>
              <a:spcBef>
                <a:spcPts val="600"/>
              </a:spcBef>
              <a:spcAft>
                <a:spcPts val="0"/>
              </a:spcAft>
            </a:pPr>
            <a:r>
              <a:rPr lang="en-US" sz="2000" dirty="0"/>
              <a:t>Potential solutions to increase rentals…</a:t>
            </a:r>
          </a:p>
          <a:p>
            <a:pPr>
              <a:lnSpc>
                <a:spcPct val="100000"/>
              </a:lnSpc>
              <a:spcBef>
                <a:spcPts val="600"/>
              </a:spcBef>
              <a:spcAft>
                <a:spcPts val="0"/>
              </a:spcAft>
            </a:pPr>
            <a:r>
              <a:rPr lang="en-US" sz="2000" dirty="0"/>
              <a:t>Primary client remains Outdoor Hockey Program</a:t>
            </a:r>
          </a:p>
          <a:p>
            <a:pPr>
              <a:lnSpc>
                <a:spcPct val="100000"/>
              </a:lnSpc>
              <a:spcBef>
                <a:spcPts val="600"/>
              </a:spcBef>
              <a:spcAft>
                <a:spcPts val="0"/>
              </a:spcAft>
            </a:pPr>
            <a:r>
              <a:rPr lang="en-US" sz="2000" dirty="0"/>
              <a:t>Introduced free ice on Wednesdays for Ringette - well attended and appreciated</a:t>
            </a:r>
          </a:p>
          <a:p>
            <a:pPr>
              <a:lnSpc>
                <a:spcPct val="100000"/>
              </a:lnSpc>
              <a:spcBef>
                <a:spcPts val="600"/>
              </a:spcBef>
              <a:spcAft>
                <a:spcPts val="0"/>
              </a:spcAft>
            </a:pPr>
            <a:r>
              <a:rPr lang="en-US" sz="2000" dirty="0"/>
              <a:t>Lot of Use - Good Deeds Cup video, in concert with the Sports Club and Chevrolet Canada.</a:t>
            </a:r>
          </a:p>
          <a:p>
            <a:pPr>
              <a:lnSpc>
                <a:spcPct val="100000"/>
              </a:lnSpc>
              <a:spcBef>
                <a:spcPts val="600"/>
              </a:spcBef>
              <a:spcAft>
                <a:spcPts val="0"/>
              </a:spcAft>
            </a:pPr>
            <a:r>
              <a:rPr lang="en-US" sz="2000" dirty="0"/>
              <a:t>Lots of room for a Winter Carnival focused on Outdoor Rink, VOLUNTEERS?</a:t>
            </a:r>
          </a:p>
          <a:p>
            <a:pPr>
              <a:lnSpc>
                <a:spcPct val="100000"/>
              </a:lnSpc>
            </a:pPr>
            <a:endParaRPr lang="en-US" sz="2000" dirty="0"/>
          </a:p>
          <a:p>
            <a:pPr>
              <a:lnSpc>
                <a:spcPct val="100000"/>
              </a:lnSpc>
            </a:pPr>
            <a:endParaRPr lang="en-US" sz="2000" dirty="0"/>
          </a:p>
          <a:p>
            <a:pPr>
              <a:lnSpc>
                <a:spcPct val="100000"/>
              </a:lnSpc>
              <a:spcBef>
                <a:spcPts val="600"/>
              </a:spcBef>
              <a:spcAft>
                <a:spcPts val="0"/>
              </a:spcAft>
            </a:pPr>
            <a:r>
              <a:rPr lang="en-US" sz="2000" dirty="0"/>
              <a:t>One 3v3 adult tournament in support of charity got reduced ice cost for one day rental</a:t>
            </a:r>
          </a:p>
          <a:p>
            <a:pPr>
              <a:lnSpc>
                <a:spcPct val="100000"/>
              </a:lnSpc>
              <a:spcBef>
                <a:spcPts val="600"/>
              </a:spcBef>
              <a:spcAft>
                <a:spcPts val="0"/>
              </a:spcAft>
            </a:pPr>
            <a:r>
              <a:rPr lang="en-US" sz="2000" dirty="0"/>
              <a:t>Weather hard on both ice making team and budget for maintenance</a:t>
            </a:r>
          </a:p>
          <a:p>
            <a:pPr>
              <a:lnSpc>
                <a:spcPct val="100000"/>
              </a:lnSpc>
            </a:pPr>
            <a:r>
              <a:rPr lang="en-US" sz="2000" dirty="0"/>
              <a:t>Thank you to: </a:t>
            </a:r>
          </a:p>
          <a:p>
            <a:pPr lvl="1">
              <a:lnSpc>
                <a:spcPct val="100000"/>
              </a:lnSpc>
              <a:spcBef>
                <a:spcPts val="600"/>
              </a:spcBef>
              <a:spcAft>
                <a:spcPts val="0"/>
              </a:spcAft>
            </a:pPr>
            <a:r>
              <a:rPr lang="en-US" dirty="0"/>
              <a:t>Ice Crew - Warren Lathem, Joe Paloson, Doug Armstrong and Dave Creighton</a:t>
            </a:r>
          </a:p>
          <a:p>
            <a:pPr lvl="1">
              <a:lnSpc>
                <a:spcPct val="100000"/>
              </a:lnSpc>
              <a:spcBef>
                <a:spcPts val="600"/>
              </a:spcBef>
              <a:spcAft>
                <a:spcPts val="0"/>
              </a:spcAft>
            </a:pPr>
            <a:r>
              <a:rPr lang="en-US" dirty="0"/>
              <a:t>City ‘muscle’ - Terry Boyd and Brian Boyd</a:t>
            </a:r>
          </a:p>
          <a:p>
            <a:pPr lvl="1">
              <a:lnSpc>
                <a:spcPct val="100000"/>
              </a:lnSpc>
              <a:spcBef>
                <a:spcPts val="600"/>
              </a:spcBef>
              <a:spcAft>
                <a:spcPts val="0"/>
              </a:spcAft>
            </a:pPr>
            <a:r>
              <a:rPr lang="en-US" dirty="0"/>
              <a:t>“Snowmageddon” support - Georgie Carruthers </a:t>
            </a:r>
          </a:p>
          <a:p>
            <a:pPr lvl="1">
              <a:lnSpc>
                <a:spcPct val="100000"/>
              </a:lnSpc>
              <a:spcBef>
                <a:spcPts val="600"/>
              </a:spcBef>
              <a:spcAft>
                <a:spcPts val="0"/>
              </a:spcAft>
            </a:pPr>
            <a:r>
              <a:rPr lang="en-US" dirty="0"/>
              <a:t>ODR Phone Team - Peggy and Wendy </a:t>
            </a:r>
          </a:p>
          <a:p>
            <a:pPr>
              <a:lnSpc>
                <a:spcPct val="100000"/>
              </a:lnSpc>
              <a:spcBef>
                <a:spcPts val="600"/>
              </a:spcBef>
              <a:spcAft>
                <a:spcPts val="0"/>
              </a:spcAft>
            </a:pPr>
            <a:r>
              <a:rPr lang="en-US" sz="2000" dirty="0"/>
              <a:t>Upcoming: summer rentals, pickle ball courts, a new Snowblower (City grant)</a:t>
            </a:r>
            <a:endParaRPr lang="en-CA" sz="2000"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6</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94232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Carp Softball/Ball Diamonds 2019 – peter green</a:t>
            </a:r>
            <a:endParaRPr lang="en-CA" dirty="0"/>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p:txBody>
          <a:bodyPr numCol="2">
            <a:noAutofit/>
          </a:bodyPr>
          <a:lstStyle/>
          <a:p>
            <a:pPr>
              <a:lnSpc>
                <a:spcPct val="100000"/>
              </a:lnSpc>
            </a:pPr>
            <a:r>
              <a:rPr lang="en-US" sz="2000" dirty="0"/>
              <a:t>Last year in Carp - 259 players, 12 teams and 16 coaches</a:t>
            </a:r>
          </a:p>
          <a:p>
            <a:pPr>
              <a:lnSpc>
                <a:spcPct val="100000"/>
              </a:lnSpc>
            </a:pPr>
            <a:r>
              <a:rPr lang="en-US" sz="2000" dirty="0"/>
              <a:t>Diamonds 1, 2 and Craig Side road were well used</a:t>
            </a:r>
          </a:p>
          <a:p>
            <a:pPr>
              <a:lnSpc>
                <a:spcPct val="100000"/>
              </a:lnSpc>
            </a:pPr>
            <a:r>
              <a:rPr lang="en-US" sz="2000" dirty="0"/>
              <a:t>Diamonds slowly improved - City 50/50 grant, fence capping and additional fencing </a:t>
            </a:r>
          </a:p>
          <a:p>
            <a:pPr>
              <a:lnSpc>
                <a:spcPct val="100000"/>
              </a:lnSpc>
            </a:pPr>
            <a:r>
              <a:rPr lang="en-US" sz="2000" dirty="0"/>
              <a:t>Additional improvements are to be budgeted into the HCA finance over the next several years.</a:t>
            </a:r>
          </a:p>
          <a:p>
            <a:pPr>
              <a:lnSpc>
                <a:spcPct val="100000"/>
              </a:lnSpc>
            </a:pPr>
            <a:r>
              <a:rPr lang="en-US" sz="2000" dirty="0"/>
              <a:t>Ontario Women’s CIS Fast Pitch Championships held in Carp in October 2018 </a:t>
            </a:r>
          </a:p>
          <a:p>
            <a:pPr>
              <a:lnSpc>
                <a:spcPct val="100000"/>
              </a:lnSpc>
            </a:pPr>
            <a:r>
              <a:rPr lang="en-US" sz="2000" dirty="0"/>
              <a:t>Ontario U19 Men’s Fast Pitch championships scheduled in Carp over Canada Day long weekend.</a:t>
            </a:r>
          </a:p>
          <a:p>
            <a:pPr>
              <a:lnSpc>
                <a:spcPct val="100000"/>
              </a:lnSpc>
            </a:pPr>
            <a:r>
              <a:rPr lang="en-US" sz="2000" dirty="0"/>
              <a:t>West Carleton residents plan to bid on the Ontario Men’s Championships - summer 2020. </a:t>
            </a:r>
          </a:p>
          <a:p>
            <a:pPr>
              <a:lnSpc>
                <a:spcPct val="100000"/>
              </a:lnSpc>
            </a:pPr>
            <a:r>
              <a:rPr lang="en-US" sz="2000" dirty="0"/>
              <a:t>Thanks to:</a:t>
            </a:r>
          </a:p>
          <a:p>
            <a:pPr marL="576000" lvl="2">
              <a:lnSpc>
                <a:spcPct val="100000"/>
              </a:lnSpc>
            </a:pPr>
            <a:r>
              <a:rPr lang="en-US" sz="2000" dirty="0"/>
              <a:t>Vicki Essex-Price - House league Softball convener</a:t>
            </a:r>
          </a:p>
          <a:p>
            <a:pPr marL="576000" lvl="2">
              <a:lnSpc>
                <a:spcPct val="100000"/>
              </a:lnSpc>
            </a:pPr>
            <a:r>
              <a:rPr lang="en-US" sz="2000" dirty="0"/>
              <a:t>Geoff Lathem - diamond scheduler this year and many past years</a:t>
            </a:r>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7</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403750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HCA Events &amp; Activities in 2018-19</a:t>
            </a:r>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a:xfrm>
            <a:off x="496157" y="3148306"/>
            <a:ext cx="11029615" cy="1850325"/>
          </a:xfrm>
        </p:spPr>
        <p:txBody>
          <a:bodyPr numCol="2">
            <a:noAutofit/>
          </a:bodyPr>
          <a:lstStyle/>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Garage Sale</a:t>
            </a:r>
          </a:p>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Canada Day</a:t>
            </a:r>
          </a:p>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Drive-in Movies</a:t>
            </a:r>
          </a:p>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Burger Booth</a:t>
            </a:r>
          </a:p>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Tornado fundraiser</a:t>
            </a:r>
          </a:p>
          <a:p>
            <a:pPr defTabSz="914400" eaLnBrk="0" fontAlgn="base" hangingPunct="0">
              <a:spcBef>
                <a:spcPct val="0"/>
              </a:spcBef>
              <a:spcAft>
                <a:spcPct val="0"/>
              </a:spcAft>
              <a:buClrTx/>
              <a:buSzTx/>
            </a:pPr>
            <a:r>
              <a:rPr lang="en-US" altLang="en-US" dirty="0">
                <a:solidFill>
                  <a:schemeClr val="tx1"/>
                </a:solidFill>
                <a:latin typeface="Verdana" panose="020B0604030504040204" pitchFamily="34" charset="0"/>
              </a:rPr>
              <a:t>Santa Claus Parade</a:t>
            </a:r>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8</a:t>
            </a:fld>
            <a:endParaRPr lang="en-CA" altLang="en-US" sz="1200" dirty="0">
              <a:solidFill>
                <a:schemeClr val="accent1">
                  <a:lumMod val="75000"/>
                </a:schemeClr>
              </a:solidFill>
              <a:latin typeface="+mj-lt"/>
              <a:cs typeface="Arial" charset="0"/>
            </a:endParaRPr>
          </a:p>
        </p:txBody>
      </p:sp>
      <p:sp>
        <p:nvSpPr>
          <p:cNvPr id="6" name="Rectangle 5">
            <a:extLst>
              <a:ext uri="{FF2B5EF4-FFF2-40B4-BE49-F238E27FC236}">
                <a16:creationId xmlns="" xmlns:a16="http://schemas.microsoft.com/office/drawing/2014/main" id="{7460698D-DA4C-4B32-903A-862698332D1E}"/>
              </a:ext>
            </a:extLst>
          </p:cNvPr>
          <p:cNvSpPr/>
          <p:nvPr/>
        </p:nvSpPr>
        <p:spPr>
          <a:xfrm>
            <a:off x="411125" y="2415200"/>
            <a:ext cx="11199681" cy="461665"/>
          </a:xfrm>
          <a:prstGeom prst="rect">
            <a:avLst/>
          </a:prstGeom>
        </p:spPr>
        <p:txBody>
          <a:bodyPr wrap="square">
            <a:spAutoFit/>
          </a:bodyPr>
          <a:lstStyle/>
          <a:p>
            <a:pPr defTabSz="914400" eaLnBrk="0" fontAlgn="base" hangingPunct="0">
              <a:spcBef>
                <a:spcPct val="0"/>
              </a:spcBef>
              <a:spcAft>
                <a:spcPct val="0"/>
              </a:spcAft>
            </a:pPr>
            <a:r>
              <a:rPr lang="en-US" altLang="en-US" sz="2400" dirty="0">
                <a:latin typeface="Verdana" panose="020B0604030504040204" pitchFamily="34" charset="0"/>
              </a:rPr>
              <a:t>Thank you to all the volunteers who participated in the following!</a:t>
            </a:r>
          </a:p>
        </p:txBody>
      </p:sp>
    </p:spTree>
    <p:extLst>
      <p:ext uri="{BB962C8B-B14F-4D97-AF65-F5344CB8AC3E}">
        <p14:creationId xmlns:p14="http://schemas.microsoft.com/office/powerpoint/2010/main" val="96767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ECA38-6198-4CA0-AF40-329E91581CAB}"/>
              </a:ext>
            </a:extLst>
          </p:cNvPr>
          <p:cNvSpPr>
            <a:spLocks noGrp="1"/>
          </p:cNvSpPr>
          <p:nvPr>
            <p:ph type="title"/>
          </p:nvPr>
        </p:nvSpPr>
        <p:spPr/>
        <p:txBody>
          <a:bodyPr>
            <a:normAutofit/>
          </a:bodyPr>
          <a:lstStyle/>
          <a:p>
            <a:r>
              <a:rPr lang="en-US" dirty="0"/>
              <a:t>2018 Burger Booth – peter green</a:t>
            </a:r>
            <a:endParaRPr lang="en-CA" dirty="0"/>
          </a:p>
        </p:txBody>
      </p:sp>
      <p:sp>
        <p:nvSpPr>
          <p:cNvPr id="3" name="Content Placeholder 2">
            <a:extLst>
              <a:ext uri="{FF2B5EF4-FFF2-40B4-BE49-F238E27FC236}">
                <a16:creationId xmlns="" xmlns:a16="http://schemas.microsoft.com/office/drawing/2014/main" id="{CB10B408-3063-45BA-A51B-9136E887A142}"/>
              </a:ext>
            </a:extLst>
          </p:cNvPr>
          <p:cNvSpPr>
            <a:spLocks noGrp="1"/>
          </p:cNvSpPr>
          <p:nvPr>
            <p:ph idx="1"/>
          </p:nvPr>
        </p:nvSpPr>
        <p:spPr/>
        <p:txBody>
          <a:bodyPr numCol="2">
            <a:noAutofit/>
          </a:bodyPr>
          <a:lstStyle/>
          <a:p>
            <a:pPr>
              <a:lnSpc>
                <a:spcPct val="100000"/>
              </a:lnSpc>
            </a:pPr>
            <a:r>
              <a:rPr lang="en-US" sz="2000" dirty="0"/>
              <a:t>Another successful Burger Booth at the Carp Fair in 2018</a:t>
            </a:r>
          </a:p>
          <a:p>
            <a:pPr>
              <a:lnSpc>
                <a:spcPct val="100000"/>
              </a:lnSpc>
            </a:pPr>
            <a:r>
              <a:rPr lang="en-US" sz="2000" dirty="0"/>
              <a:t>CAS support for new location is a gold mime</a:t>
            </a:r>
          </a:p>
          <a:p>
            <a:pPr>
              <a:lnSpc>
                <a:spcPct val="100000"/>
              </a:lnSpc>
            </a:pPr>
            <a:r>
              <a:rPr lang="en-US" sz="2000" dirty="0"/>
              <a:t>Profit in 2018 &gt;$6000.00</a:t>
            </a:r>
          </a:p>
          <a:p>
            <a:pPr>
              <a:lnSpc>
                <a:spcPct val="100000"/>
              </a:lnSpc>
            </a:pPr>
            <a:r>
              <a:rPr lang="en-US" sz="2000" dirty="0"/>
              <a:t>Loss of DMG as beef supplier – continue with “Buy Local” mantra</a:t>
            </a:r>
          </a:p>
          <a:p>
            <a:pPr>
              <a:lnSpc>
                <a:spcPct val="100000"/>
              </a:lnSpc>
            </a:pPr>
            <a:r>
              <a:rPr lang="en-US" sz="2000" dirty="0"/>
              <a:t>Buns from Carp Bakery</a:t>
            </a:r>
          </a:p>
          <a:p>
            <a:pPr>
              <a:lnSpc>
                <a:spcPct val="100000"/>
              </a:lnSpc>
            </a:pPr>
            <a:r>
              <a:rPr lang="en-US" sz="2000" dirty="0"/>
              <a:t>2019 will likely see a change in assignments of shifts, resulting in VETERAN shifts working our busiest times</a:t>
            </a:r>
          </a:p>
          <a:p>
            <a:pPr>
              <a:lnSpc>
                <a:spcPct val="100000"/>
              </a:lnSpc>
            </a:pPr>
            <a:r>
              <a:rPr lang="en-US" sz="2000" dirty="0"/>
              <a:t>Burger Booth AGAIN had support West Carleton Business Community – thanks to:</a:t>
            </a:r>
          </a:p>
          <a:p>
            <a:pPr lvl="1">
              <a:lnSpc>
                <a:spcPct val="100000"/>
              </a:lnSpc>
            </a:pPr>
            <a:r>
              <a:rPr lang="en-US" dirty="0"/>
              <a:t>Shouldice Mechanical, Stinson Fuels, Boston’s Best Coffee (Dillan Family</a:t>
            </a:r>
          </a:p>
          <a:p>
            <a:pPr>
              <a:lnSpc>
                <a:spcPct val="100000"/>
              </a:lnSpc>
            </a:pPr>
            <a:r>
              <a:rPr lang="en-US" sz="2000" dirty="0"/>
              <a:t>In September - opened special Burger Booth to support the West Carleton Disaster Relief efforts (Tornado) as part of the CAS special drive in Bingo.</a:t>
            </a:r>
          </a:p>
          <a:p>
            <a:pPr>
              <a:lnSpc>
                <a:spcPct val="100000"/>
              </a:lnSpc>
            </a:pPr>
            <a:r>
              <a:rPr lang="en-US" sz="2000" dirty="0"/>
              <a:t>HCA donated $750 from the Burger Booth Profits of that event.</a:t>
            </a:r>
            <a:endParaRPr lang="en-CA" sz="2000" dirty="0"/>
          </a:p>
        </p:txBody>
      </p:sp>
      <p:sp>
        <p:nvSpPr>
          <p:cNvPr id="5" name="Slide Number Placeholder 3">
            <a:extLst>
              <a:ext uri="{FF2B5EF4-FFF2-40B4-BE49-F238E27FC236}">
                <a16:creationId xmlns="" xmlns:a16="http://schemas.microsoft.com/office/drawing/2014/main" id="{84347AF9-8184-407E-BD66-BE4BCC5FE006}"/>
              </a:ext>
            </a:extLst>
          </p:cNvPr>
          <p:cNvSpPr txBox="1">
            <a:spLocks/>
          </p:cNvSpPr>
          <p:nvPr/>
        </p:nvSpPr>
        <p:spPr>
          <a:xfrm>
            <a:off x="4656138" y="623252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71DFCFB0-05DD-4271-BEC5-7C6CBB54A0B8}" type="slidenum">
              <a:rPr lang="en-CA" altLang="en-US" sz="1200" smtClean="0">
                <a:solidFill>
                  <a:schemeClr val="accent1">
                    <a:lumMod val="75000"/>
                  </a:schemeClr>
                </a:solidFill>
                <a:latin typeface="+mj-lt"/>
                <a:cs typeface="Arial" charset="0"/>
              </a:rPr>
              <a:pPr algn="ctr" defTabSz="914400" fontAlgn="base">
                <a:spcBef>
                  <a:spcPct val="0"/>
                </a:spcBef>
                <a:spcAft>
                  <a:spcPct val="0"/>
                </a:spcAft>
                <a:defRPr/>
              </a:pPr>
              <a:t>9</a:t>
            </a:fld>
            <a:endParaRPr lang="en-CA" altLang="en-US" sz="1200" dirty="0">
              <a:solidFill>
                <a:schemeClr val="accent1">
                  <a:lumMod val="75000"/>
                </a:schemeClr>
              </a:solidFill>
              <a:latin typeface="+mj-lt"/>
              <a:cs typeface="Arial" charset="0"/>
            </a:endParaRPr>
          </a:p>
        </p:txBody>
      </p:sp>
    </p:spTree>
    <p:extLst>
      <p:ext uri="{BB962C8B-B14F-4D97-AF65-F5344CB8AC3E}">
        <p14:creationId xmlns:p14="http://schemas.microsoft.com/office/powerpoint/2010/main" val="156595704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2173</Words>
  <Application>Microsoft Office PowerPoint</Application>
  <PresentationFormat>Custom</PresentationFormat>
  <Paragraphs>340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Dividend</vt:lpstr>
      <vt:lpstr>Huntley community association</vt:lpstr>
      <vt:lpstr>agenda</vt:lpstr>
      <vt:lpstr>Getting started</vt:lpstr>
      <vt:lpstr>HCA FINANCIALs   sam bakewell</vt:lpstr>
      <vt:lpstr>Mess hall rentals – Pam meunier Jan to December 2018</vt:lpstr>
      <vt:lpstr>Carp outdoor rink – peter green</vt:lpstr>
      <vt:lpstr>Carp Softball/Ball Diamonds 2019 – peter green</vt:lpstr>
      <vt:lpstr>HCA Events &amp; Activities in 2018-19</vt:lpstr>
      <vt:lpstr>2018 Burger Booth – peter green</vt:lpstr>
      <vt:lpstr>Canada Day Breakfast for Seniors – judy makin</vt:lpstr>
      <vt:lpstr>Directors’ Reports</vt:lpstr>
      <vt:lpstr>Community liaison – alLan joyner </vt:lpstr>
      <vt:lpstr>West Carleton disaster relief  – allan joyner, Judy Makin</vt:lpstr>
      <vt:lpstr>PowerPoint Presentation</vt:lpstr>
      <vt:lpstr>hCA Transit Meeting – April 2019 –  will rado </vt:lpstr>
      <vt:lpstr>Vice President – Judy Makin</vt:lpstr>
      <vt:lpstr>PowerPoint Presentation</vt:lpstr>
      <vt:lpstr>Election of Hca board directors</vt:lpstr>
      <vt:lpstr>Closing remarks and connecting with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Huntley community association</dc:title>
  <dc:creator>Nicolette Frosst</dc:creator>
  <cp:lastModifiedBy>Steve Fahie</cp:lastModifiedBy>
  <cp:revision>2</cp:revision>
  <cp:lastPrinted>2019-05-09T22:02:04Z</cp:lastPrinted>
  <dcterms:created xsi:type="dcterms:W3CDTF">2019-05-09T21:57:02Z</dcterms:created>
  <dcterms:modified xsi:type="dcterms:W3CDTF">2019-06-11T13:10:13Z</dcterms:modified>
</cp:coreProperties>
</file>